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8"/>
    <p:restoredTop sz="94672"/>
  </p:normalViewPr>
  <p:slideViewPr>
    <p:cSldViewPr snapToGrid="0" snapToObjects="1">
      <p:cViewPr varScale="1">
        <p:scale>
          <a:sx n="129" d="100"/>
          <a:sy n="129" d="100"/>
        </p:scale>
        <p:origin x="113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6600"/>
                </a:solidFill>
              </a:defRPr>
            </a:lvl1pPr>
          </a:lstStyle>
          <a:p>
            <a:r>
              <a:rPr lang="en-AU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AU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A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12/2/20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377382"/>
            <a:ext cx="5458968" cy="1048684"/>
          </a:xfrm>
        </p:spPr>
        <p:txBody>
          <a:bodyPr>
            <a:noAutofit/>
          </a:bodyPr>
          <a:lstStyle/>
          <a:p>
            <a:r>
              <a:rPr lang="en-AU" sz="3600" dirty="0"/>
              <a:t>Office for case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568696"/>
            <a:ext cx="5458968" cy="621792"/>
          </a:xfrm>
        </p:spPr>
        <p:txBody>
          <a:bodyPr/>
          <a:lstStyle/>
          <a:p>
            <a:r>
              <a:rPr lang="en-AU" dirty="0"/>
              <a:t>Outline – workload management</a:t>
            </a:r>
          </a:p>
        </p:txBody>
      </p:sp>
    </p:spTree>
    <p:extLst>
      <p:ext uri="{BB962C8B-B14F-4D97-AF65-F5344CB8AC3E}">
        <p14:creationId xmlns:p14="http://schemas.microsoft.com/office/powerpoint/2010/main" val="145068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Office for case management is receiving feedback from staff that caseloads are too high and creating stress for staff and customers.</a:t>
            </a:r>
          </a:p>
        </p:txBody>
      </p:sp>
    </p:spTree>
    <p:extLst>
      <p:ext uri="{BB962C8B-B14F-4D97-AF65-F5344CB8AC3E}">
        <p14:creationId xmlns:p14="http://schemas.microsoft.com/office/powerpoint/2010/main" val="157900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The office for case management exists to meet legislative requirements to support people that otherwise have no where else to go.  The office is required to:</a:t>
            </a:r>
          </a:p>
          <a:p>
            <a:pPr lvl="1"/>
            <a:r>
              <a:rPr lang="en-AU" dirty="0"/>
              <a:t>Case manage clients</a:t>
            </a:r>
          </a:p>
          <a:p>
            <a:pPr lvl="1"/>
            <a:r>
              <a:rPr lang="en-AU" dirty="0"/>
              <a:t>Investigate cases to assess whether or not case management is required</a:t>
            </a:r>
          </a:p>
          <a:p>
            <a:r>
              <a:rPr lang="en-AU" dirty="0"/>
              <a:t>Excellence in case management requires that a case manager be able to work through a process with a client and be available at short notice</a:t>
            </a:r>
          </a:p>
          <a:p>
            <a:r>
              <a:rPr lang="en-AU" dirty="0"/>
              <a:t>Case management also helps clients navigate the health and welfare systems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65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Recent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office was set up in 1983.  It was a pioneer in Australia</a:t>
            </a:r>
          </a:p>
          <a:p>
            <a:r>
              <a:rPr lang="en-AU" dirty="0"/>
              <a:t>At that time demand for services was …..</a:t>
            </a:r>
          </a:p>
          <a:p>
            <a:r>
              <a:rPr lang="en-AU" dirty="0"/>
              <a:t>There has been growth in activity since then with the number of new cases growing to….</a:t>
            </a:r>
          </a:p>
          <a:p>
            <a:r>
              <a:rPr lang="en-AU" dirty="0"/>
              <a:t>Cases have become increasingly more complex as clients are experiencing multiple factors</a:t>
            </a:r>
          </a:p>
          <a:p>
            <a:r>
              <a:rPr lang="en-AU" dirty="0"/>
              <a:t>Other states have since created similar offices and are experiencing similar growth in activity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9321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27688"/>
            <a:ext cx="7537653" cy="4247946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The current structure has 10 FTEs with 4 case managers as well as investigating officers and staff that take enquiries</a:t>
            </a:r>
          </a:p>
          <a:p>
            <a:r>
              <a:rPr lang="en-AU" dirty="0"/>
              <a:t>In the most recent year, there were 300 open cases with an average caseload per case manager of about 75</a:t>
            </a:r>
          </a:p>
          <a:p>
            <a:r>
              <a:rPr lang="en-AU" dirty="0"/>
              <a:t>There has also been significant growth in</a:t>
            </a:r>
          </a:p>
          <a:p>
            <a:pPr lvl="1"/>
            <a:r>
              <a:rPr lang="en-AU" dirty="0"/>
              <a:t>Enquiries from clients</a:t>
            </a:r>
          </a:p>
          <a:p>
            <a:pPr lvl="1"/>
            <a:r>
              <a:rPr lang="en-AU" dirty="0"/>
              <a:t>Investigations</a:t>
            </a:r>
          </a:p>
          <a:p>
            <a:r>
              <a:rPr lang="en-AU" dirty="0"/>
              <a:t>Data is available from other states on the number of cases managed</a:t>
            </a:r>
          </a:p>
          <a:p>
            <a:r>
              <a:rPr lang="en-AU" dirty="0"/>
              <a:t>The funding model for the office does not accommodate growth in activity</a:t>
            </a:r>
          </a:p>
        </p:txBody>
      </p:sp>
    </p:spTree>
    <p:extLst>
      <p:ext uri="{BB962C8B-B14F-4D97-AF65-F5344CB8AC3E}">
        <p14:creationId xmlns:p14="http://schemas.microsoft.com/office/powerpoint/2010/main" val="46141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DD9B0-595B-1A4A-9059-C99B5931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</p:spPr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8708E-DE89-0045-BF07-B85C160C9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209800"/>
            <a:ext cx="6728792" cy="3916363"/>
          </a:xfrm>
        </p:spPr>
        <p:txBody>
          <a:bodyPr/>
          <a:lstStyle/>
          <a:p>
            <a:r>
              <a:rPr lang="en-US" dirty="0"/>
              <a:t>Comparisons with interstate of case management workload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D32806-56C3-7E46-AD5F-E4DAB41A8E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35" y="3117008"/>
            <a:ext cx="6891156" cy="3009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119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Insight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199" y="2209800"/>
            <a:ext cx="7499458" cy="1262933"/>
          </a:xfrm>
        </p:spPr>
        <p:txBody>
          <a:bodyPr>
            <a:normAutofit fontScale="92500" lnSpcReduction="20000"/>
          </a:bodyPr>
          <a:lstStyle/>
          <a:p>
            <a:r>
              <a:rPr lang="en-AU" dirty="0"/>
              <a:t>Interstate comparisons provide compelling evidence of high levels of case loads in SA</a:t>
            </a:r>
          </a:p>
          <a:p>
            <a:r>
              <a:rPr lang="en-AU" dirty="0"/>
              <a:t>Needs more mature business and funding model – including a business manager and clarifying roles for case managers </a:t>
            </a:r>
          </a:p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EBEAAD-4BAC-B64C-B1D4-80CAC0F7CE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05" y="3625133"/>
            <a:ext cx="7377371" cy="1808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956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To establish reasonable case loads will require an expanded structure with additional case managers, investigators and support</a:t>
            </a:r>
          </a:p>
          <a:p>
            <a:r>
              <a:rPr lang="en-AU" dirty="0"/>
              <a:t>Proposed structure – 18.5 FTEs</a:t>
            </a:r>
          </a:p>
          <a:p>
            <a:r>
              <a:rPr lang="en-AU" dirty="0"/>
              <a:t>Resources required Including for accommodation</a:t>
            </a:r>
          </a:p>
          <a:p>
            <a:r>
              <a:rPr lang="en-AU" dirty="0"/>
              <a:t>Need for a funding model that explicitly links resources with workload</a:t>
            </a:r>
          </a:p>
        </p:txBody>
      </p:sp>
    </p:spTree>
    <p:extLst>
      <p:ext uri="{BB962C8B-B14F-4D97-AF65-F5344CB8AC3E}">
        <p14:creationId xmlns:p14="http://schemas.microsoft.com/office/powerpoint/2010/main" val="2517308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Execution - PRELIMINARY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Immediate:</a:t>
            </a:r>
          </a:p>
          <a:p>
            <a:pPr lvl="1"/>
            <a:r>
              <a:rPr lang="en-AU" dirty="0"/>
              <a:t>Formal budget bid</a:t>
            </a:r>
          </a:p>
          <a:p>
            <a:pPr lvl="1"/>
            <a:r>
              <a:rPr lang="en-AU" dirty="0"/>
              <a:t>Review of job and person specs for case managers</a:t>
            </a:r>
          </a:p>
          <a:p>
            <a:pPr lvl="1"/>
            <a:r>
              <a:rPr lang="en-AU" dirty="0"/>
              <a:t>Develop J&amp;P for a business manager</a:t>
            </a:r>
          </a:p>
          <a:p>
            <a:pPr lvl="1"/>
            <a:endParaRPr lang="en-AU" dirty="0"/>
          </a:p>
          <a:p>
            <a:r>
              <a:rPr lang="en-AU" dirty="0"/>
              <a:t>Next six months</a:t>
            </a:r>
          </a:p>
          <a:p>
            <a:pPr lvl="1"/>
            <a:r>
              <a:rPr lang="en-AU" dirty="0"/>
              <a:t>Recruit a business manager</a:t>
            </a:r>
          </a:p>
          <a:p>
            <a:pPr lvl="1"/>
            <a:r>
              <a:rPr lang="en-AU" dirty="0"/>
              <a:t>Explore accommodation options</a:t>
            </a:r>
          </a:p>
          <a:p>
            <a:pPr lvl="1"/>
            <a:r>
              <a:rPr lang="en-AU" dirty="0"/>
              <a:t>Recruit additional case managers</a:t>
            </a:r>
          </a:p>
          <a:p>
            <a:pPr lvl="1"/>
            <a:r>
              <a:rPr lang="en-AU" dirty="0"/>
              <a:t>Develop a new funding model for consideration by the funder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474829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2034</TotalTime>
  <Words>383</Words>
  <Application>Microsoft Macintosh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2</vt:lpstr>
      <vt:lpstr>Plaza</vt:lpstr>
      <vt:lpstr>Office for case management</vt:lpstr>
      <vt:lpstr>Context</vt:lpstr>
      <vt:lpstr>Purpose</vt:lpstr>
      <vt:lpstr>Recent History</vt:lpstr>
      <vt:lpstr>Analysis</vt:lpstr>
      <vt:lpstr>Analysis</vt:lpstr>
      <vt:lpstr>Insight</vt:lpstr>
      <vt:lpstr>Strategy</vt:lpstr>
      <vt:lpstr>Execution - PRELIMINARY</vt:lpstr>
    </vt:vector>
  </TitlesOfParts>
  <Company>ABFA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for case management</dc:title>
  <dc:creator>Mark Priadko</dc:creator>
  <cp:lastModifiedBy>Mark Priadko</cp:lastModifiedBy>
  <cp:revision>24</cp:revision>
  <dcterms:created xsi:type="dcterms:W3CDTF">2015-03-09T01:58:39Z</dcterms:created>
  <dcterms:modified xsi:type="dcterms:W3CDTF">2020-12-02T20:55:57Z</dcterms:modified>
</cp:coreProperties>
</file>