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2"/>
  </p:sldMasterIdLst>
  <p:notesMasterIdLst>
    <p:notesMasterId r:id="rId27"/>
  </p:notesMasterIdLst>
  <p:sldIdLst>
    <p:sldId id="265" r:id="rId3"/>
    <p:sldId id="341" r:id="rId4"/>
    <p:sldId id="273" r:id="rId5"/>
    <p:sldId id="359" r:id="rId6"/>
    <p:sldId id="290" r:id="rId7"/>
    <p:sldId id="377" r:id="rId8"/>
    <p:sldId id="360" r:id="rId9"/>
    <p:sldId id="361" r:id="rId10"/>
    <p:sldId id="367" r:id="rId11"/>
    <p:sldId id="366" r:id="rId12"/>
    <p:sldId id="365" r:id="rId13"/>
    <p:sldId id="364" r:id="rId14"/>
    <p:sldId id="363" r:id="rId15"/>
    <p:sldId id="362" r:id="rId16"/>
    <p:sldId id="368" r:id="rId17"/>
    <p:sldId id="376" r:id="rId18"/>
    <p:sldId id="375" r:id="rId19"/>
    <p:sldId id="374" r:id="rId20"/>
    <p:sldId id="373" r:id="rId21"/>
    <p:sldId id="372" r:id="rId22"/>
    <p:sldId id="371" r:id="rId23"/>
    <p:sldId id="370" r:id="rId24"/>
    <p:sldId id="369" r:id="rId25"/>
    <p:sldId id="307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004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80" autoAdjust="0"/>
    <p:restoredTop sz="92552" autoAdjust="0"/>
  </p:normalViewPr>
  <p:slideViewPr>
    <p:cSldViewPr snapToGrid="0" snapToObjects="1">
      <p:cViewPr varScale="1">
        <p:scale>
          <a:sx n="148" d="100"/>
          <a:sy n="148" d="100"/>
        </p:scale>
        <p:origin x="108" y="2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E3B48-E9AF-4779-9E3A-D88A50C0EFB3}" type="datetimeFigureOut">
              <a:rPr lang="en-AU" smtClean="0"/>
              <a:t>9/12/2021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9AB3D-FC88-4EC5-8529-AB85E8867CC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809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07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and South Australia and Government of South Australia – Primary Industries and Regions SA" title="Brand South Australia and PIRSA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06" y="4312382"/>
            <a:ext cx="1231807" cy="6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1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14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and South Australia and Government of South Australia – Primary Industries and Regions SA" title="Brand South Australia and PIRSA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06" y="4312382"/>
            <a:ext cx="1231807" cy="6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0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65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49" r:id="rId3"/>
    <p:sldLayoutId id="2147483650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22718" y="1094"/>
            <a:ext cx="4636718" cy="2192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352" y="2129939"/>
            <a:ext cx="52054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 Narrow Bold" panose="020B0706020202030204" pitchFamily="34" charset="0"/>
              </a:rPr>
              <a:t>FRUIT FLY ERADICATION</a:t>
            </a:r>
            <a:r>
              <a:rPr lang="en-US" altLang="en-US" sz="2400" dirty="0">
                <a:solidFill>
                  <a:schemeClr val="bg1"/>
                </a:solidFill>
                <a:latin typeface="Arial Narrow Bold" panose="020B0706020202030204" pitchFamily="3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Arial Narrow Bold" panose="020B0706020202030204" pitchFamily="34" charset="0"/>
              </a:rPr>
              <a:t>Checking Fruit</a:t>
            </a:r>
          </a:p>
        </p:txBody>
      </p:sp>
      <p:pic>
        <p:nvPicPr>
          <p:cNvPr id="10" name="Picture 9" descr="Brand South Australia and Government of South Australia – Primary Industries and Regions SA" title="Brand South Australia and PIR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03" y="3913733"/>
            <a:ext cx="1860804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food, dish, close&#10;&#10;Description automatically generated">
            <a:extLst>
              <a:ext uri="{FF2B5EF4-FFF2-40B4-BE49-F238E27FC236}">
                <a16:creationId xmlns:a16="http://schemas.microsoft.com/office/drawing/2014/main" id="{B283CBFD-5A28-4231-8208-4CC3C99E2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394" t="1616" r="21460" b="11414"/>
          <a:stretch/>
        </p:blipFill>
        <p:spPr>
          <a:xfrm rot="16200000">
            <a:off x="-833503" y="2290827"/>
            <a:ext cx="4508812" cy="2425657"/>
          </a:xfrm>
          <a:prstGeom prst="rect">
            <a:avLst/>
          </a:prstGeom>
        </p:spPr>
      </p:pic>
      <p:pic>
        <p:nvPicPr>
          <p:cNvPr id="5" name="Picture 4" descr="A picture containing food, dish, soup, stew&#10;&#10;Description automatically generated">
            <a:extLst>
              <a:ext uri="{FF2B5EF4-FFF2-40B4-BE49-F238E27FC236}">
                <a16:creationId xmlns:a16="http://schemas.microsoft.com/office/drawing/2014/main" id="{EFC38CC0-7F9D-4699-BF53-4B6CD6389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455" y="86871"/>
            <a:ext cx="5106471" cy="2872390"/>
          </a:xfrm>
          <a:prstGeom prst="rect">
            <a:avLst/>
          </a:prstGeom>
        </p:spPr>
      </p:pic>
      <p:pic>
        <p:nvPicPr>
          <p:cNvPr id="8" name="Picture 7" descr="A picture containing food, plastic, eaten&#10;&#10;Description automatically generated">
            <a:extLst>
              <a:ext uri="{FF2B5EF4-FFF2-40B4-BE49-F238E27FC236}">
                <a16:creationId xmlns:a16="http://schemas.microsoft.com/office/drawing/2014/main" id="{06B34935-C03B-47D5-9680-D344FA9DC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182" y="2429807"/>
            <a:ext cx="4697502" cy="26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30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50B91B1D-38B8-4331-B241-3FA792D5F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28" y="1029303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73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9ACF8-05DD-4629-9795-58DE1F199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" y="867431"/>
            <a:ext cx="4710448" cy="3532836"/>
          </a:xfrm>
          <a:prstGeom prst="rect">
            <a:avLst/>
          </a:prstGeom>
        </p:spPr>
      </p:pic>
      <p:pic>
        <p:nvPicPr>
          <p:cNvPr id="5" name="Picture 4" descr="A picture containing wooden, fruit, sliced, fresh&#10;&#10;Description automatically generated">
            <a:extLst>
              <a:ext uri="{FF2B5EF4-FFF2-40B4-BE49-F238E27FC236}">
                <a16:creationId xmlns:a16="http://schemas.microsoft.com/office/drawing/2014/main" id="{588336FE-C90D-4458-9D4D-89DCE1F95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73" y="1569330"/>
            <a:ext cx="2680628" cy="3574170"/>
          </a:xfrm>
          <a:prstGeom prst="rect">
            <a:avLst/>
          </a:prstGeom>
        </p:spPr>
      </p:pic>
      <p:pic>
        <p:nvPicPr>
          <p:cNvPr id="8" name="Picture 7" descr="A picture containing fruit, sliced&#10;&#10;Description automatically generated">
            <a:extLst>
              <a:ext uri="{FF2B5EF4-FFF2-40B4-BE49-F238E27FC236}">
                <a16:creationId xmlns:a16="http://schemas.microsoft.com/office/drawing/2014/main" id="{BEE55F9F-EE01-4F24-BC90-969315F77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001" y="0"/>
            <a:ext cx="2570967" cy="34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9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indoor, green, close, pickle&#10;&#10;Description automatically generated">
            <a:extLst>
              <a:ext uri="{FF2B5EF4-FFF2-40B4-BE49-F238E27FC236}">
                <a16:creationId xmlns:a16="http://schemas.microsoft.com/office/drawing/2014/main" id="{6DFD486D-CE54-410E-8CC6-27B7E85F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822360"/>
            <a:ext cx="3466361" cy="2599771"/>
          </a:xfrm>
          <a:prstGeom prst="rect">
            <a:avLst/>
          </a:prstGeom>
        </p:spPr>
      </p:pic>
      <p:pic>
        <p:nvPicPr>
          <p:cNvPr id="5" name="Picture 4" descr="A picture containing ground, piece, green, vegetable&#10;&#10;Description automatically generated">
            <a:extLst>
              <a:ext uri="{FF2B5EF4-FFF2-40B4-BE49-F238E27FC236}">
                <a16:creationId xmlns:a16="http://schemas.microsoft.com/office/drawing/2014/main" id="{81371FBD-9E4D-4DD5-BFD7-4FB2F06A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211449" y="95936"/>
            <a:ext cx="3057459" cy="2293094"/>
          </a:xfrm>
          <a:prstGeom prst="rect">
            <a:avLst/>
          </a:prstGeom>
        </p:spPr>
      </p:pic>
      <p:pic>
        <p:nvPicPr>
          <p:cNvPr id="7" name="Picture 6" descr="A picture containing ground, food, fruit, piece&#10;&#10;Description automatically generated">
            <a:extLst>
              <a:ext uri="{FF2B5EF4-FFF2-40B4-BE49-F238E27FC236}">
                <a16:creationId xmlns:a16="http://schemas.microsoft.com/office/drawing/2014/main" id="{973BCD1B-03D8-4DB6-BEF8-C8DBA1B15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362" y="2290429"/>
            <a:ext cx="3804094" cy="28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2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24655-DEED-4ACC-BFAE-F7D7677E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567" y="1471213"/>
            <a:ext cx="4196900" cy="3147675"/>
          </a:xfrm>
          <a:prstGeom prst="rect">
            <a:avLst/>
          </a:prstGeom>
        </p:spPr>
      </p:pic>
      <p:pic>
        <p:nvPicPr>
          <p:cNvPr id="8" name="Picture 7" descr="A picture containing dish, fresh&#10;&#10;Description automatically generated">
            <a:extLst>
              <a:ext uri="{FF2B5EF4-FFF2-40B4-BE49-F238E27FC236}">
                <a16:creationId xmlns:a16="http://schemas.microsoft.com/office/drawing/2014/main" id="{C915AAFA-2A79-4080-AAA3-6C4F4D0DA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672" y="482957"/>
            <a:ext cx="4592492" cy="35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1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4" name="Picture 3" descr="A picture containing food, dish, snack food&#10;&#10;Description automatically generated">
            <a:extLst>
              <a:ext uri="{FF2B5EF4-FFF2-40B4-BE49-F238E27FC236}">
                <a16:creationId xmlns:a16="http://schemas.microsoft.com/office/drawing/2014/main" id="{9AF59480-7758-4A5D-B1B6-228B78C4E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402" y="238259"/>
            <a:ext cx="2481196" cy="4411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C46A9-49E2-4061-85A1-30FCA2BB9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434" y="1483222"/>
            <a:ext cx="3992731" cy="29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53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food, paper&#10;&#10;Description automatically generated">
            <a:extLst>
              <a:ext uri="{FF2B5EF4-FFF2-40B4-BE49-F238E27FC236}">
                <a16:creationId xmlns:a16="http://schemas.microsoft.com/office/drawing/2014/main" id="{51F8C970-75E1-40F3-A3A3-3C924F389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045" y="98485"/>
            <a:ext cx="2681576" cy="4769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05ED0-700E-444F-8048-4D549825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3182" y="1399839"/>
            <a:ext cx="4278469" cy="320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92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pepper, red, sweet pepper, vegetable&#10;&#10;Description automatically generated">
            <a:extLst>
              <a:ext uri="{FF2B5EF4-FFF2-40B4-BE49-F238E27FC236}">
                <a16:creationId xmlns:a16="http://schemas.microsoft.com/office/drawing/2014/main" id="{D5856872-24A5-4122-91E5-4B55BCD1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093" y="22206"/>
            <a:ext cx="3365009" cy="4486678"/>
          </a:xfrm>
          <a:prstGeom prst="rect">
            <a:avLst/>
          </a:prstGeom>
        </p:spPr>
      </p:pic>
      <p:pic>
        <p:nvPicPr>
          <p:cNvPr id="5" name="Picture 4" descr="A picture containing red, close, outdoor object, vegetable&#10;&#10;Description automatically generated">
            <a:extLst>
              <a:ext uri="{FF2B5EF4-FFF2-40B4-BE49-F238E27FC236}">
                <a16:creationId xmlns:a16="http://schemas.microsoft.com/office/drawing/2014/main" id="{A73FB2D8-C728-4B74-B3C9-6A1803E07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78" y="946598"/>
            <a:ext cx="4749715" cy="35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48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food, fruit, paper, plastic&#10;&#10;Description automatically generated">
            <a:extLst>
              <a:ext uri="{FF2B5EF4-FFF2-40B4-BE49-F238E27FC236}">
                <a16:creationId xmlns:a16="http://schemas.microsoft.com/office/drawing/2014/main" id="{E929A0D0-9F3A-4B64-8704-C2778A966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31" y="759852"/>
            <a:ext cx="4486069" cy="3353337"/>
          </a:xfrm>
          <a:prstGeom prst="rect">
            <a:avLst/>
          </a:prstGeom>
        </p:spPr>
      </p:pic>
      <p:pic>
        <p:nvPicPr>
          <p:cNvPr id="5" name="Picture 4" descr="A picture containing fruit, plastic&#10;&#10;Description automatically generated">
            <a:extLst>
              <a:ext uri="{FF2B5EF4-FFF2-40B4-BE49-F238E27FC236}">
                <a16:creationId xmlns:a16="http://schemas.microsoft.com/office/drawing/2014/main" id="{8E8F7B3C-148E-4CA1-8895-003D6CE24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63" y="1107583"/>
            <a:ext cx="4422225" cy="33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70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8B0CC0AD-B1DF-48F4-847D-307CC42EF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54" y="955451"/>
            <a:ext cx="3010638" cy="4014184"/>
          </a:xfrm>
          <a:prstGeom prst="rect">
            <a:avLst/>
          </a:prstGeom>
        </p:spPr>
      </p:pic>
      <p:pic>
        <p:nvPicPr>
          <p:cNvPr id="10" name="Picture 9" descr="A picture containing fruit, fig, plastic, eaten&#10;&#10;Description automatically generated">
            <a:extLst>
              <a:ext uri="{FF2B5EF4-FFF2-40B4-BE49-F238E27FC236}">
                <a16:creationId xmlns:a16="http://schemas.microsoft.com/office/drawing/2014/main" id="{BF4D060E-B702-4CD4-B447-CC509B923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953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25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295" y="1945906"/>
            <a:ext cx="3246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rgbClr val="00427A"/>
                </a:solidFill>
                <a:latin typeface="Arial"/>
                <a:cs typeface="Arial"/>
              </a:rPr>
              <a:t>Fruit Fly</a:t>
            </a:r>
          </a:p>
        </p:txBody>
      </p:sp>
    </p:spTree>
    <p:extLst>
      <p:ext uri="{BB962C8B-B14F-4D97-AF65-F5344CB8AC3E}">
        <p14:creationId xmlns:p14="http://schemas.microsoft.com/office/powerpoint/2010/main" val="321150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F378F9B-4712-4165-B452-AFE4D793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55" y="1083972"/>
            <a:ext cx="2996350" cy="3995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7B84D-ABF3-4ED0-8EAD-E7FF98A38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815" y="481189"/>
            <a:ext cx="3361506" cy="44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42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measuring stick, plant&#10;&#10;Description automatically generated">
            <a:extLst>
              <a:ext uri="{FF2B5EF4-FFF2-40B4-BE49-F238E27FC236}">
                <a16:creationId xmlns:a16="http://schemas.microsoft.com/office/drawing/2014/main" id="{CE2335C4-3F97-4A15-BAFA-B9291399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86" y="521594"/>
            <a:ext cx="3075233" cy="4100311"/>
          </a:xfrm>
          <a:prstGeom prst="rect">
            <a:avLst/>
          </a:prstGeom>
        </p:spPr>
      </p:pic>
      <p:pic>
        <p:nvPicPr>
          <p:cNvPr id="5" name="Picture 4" descr="A picture containing orange, slice, dish, half&#10;&#10;Description automatically generated">
            <a:extLst>
              <a:ext uri="{FF2B5EF4-FFF2-40B4-BE49-F238E27FC236}">
                <a16:creationId xmlns:a16="http://schemas.microsoft.com/office/drawing/2014/main" id="{FDE480F8-10D9-4A49-8478-8C512EBFB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30" y="1029072"/>
            <a:ext cx="2835174" cy="37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1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doughnut, donut, food, fresh&#10;&#10;Description automatically generated">
            <a:extLst>
              <a:ext uri="{FF2B5EF4-FFF2-40B4-BE49-F238E27FC236}">
                <a16:creationId xmlns:a16="http://schemas.microsoft.com/office/drawing/2014/main" id="{7D40523C-E1B9-49C4-8C73-F85C924A1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796" y="212501"/>
            <a:ext cx="3538873" cy="4718497"/>
          </a:xfrm>
          <a:prstGeom prst="rect">
            <a:avLst/>
          </a:prstGeom>
        </p:spPr>
      </p:pic>
      <p:pic>
        <p:nvPicPr>
          <p:cNvPr id="5" name="Picture 4" descr="A picture containing food, piece, paper, slice&#10;&#10;Description automatically generated">
            <a:extLst>
              <a:ext uri="{FF2B5EF4-FFF2-40B4-BE49-F238E27FC236}">
                <a16:creationId xmlns:a16="http://schemas.microsoft.com/office/drawing/2014/main" id="{6EC857F1-AC68-452A-8C69-D58C4B161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63" y="852399"/>
            <a:ext cx="3112776" cy="41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61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doughnut, donut, food, fresh&#10;&#10;Description automatically generated">
            <a:extLst>
              <a:ext uri="{FF2B5EF4-FFF2-40B4-BE49-F238E27FC236}">
                <a16:creationId xmlns:a16="http://schemas.microsoft.com/office/drawing/2014/main" id="{1551EA43-B780-4E24-98AD-EFBDC9258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12601" y="167530"/>
            <a:ext cx="4323981" cy="576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87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41654" y="2017523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71220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354" y="978857"/>
            <a:ext cx="792592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Queensland Fruit Fly (Q-Fly)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Eastern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Mediterranean Fruit Fly (Med-Fly)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Western Australia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Exotic Fruit Fly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197" y="255279"/>
            <a:ext cx="2761727" cy="1646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01" y="2791968"/>
            <a:ext cx="2615411" cy="174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1901342"/>
            <a:ext cx="5494020" cy="3244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2531" y="379528"/>
            <a:ext cx="83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 Fly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6750" y="3986373"/>
            <a:ext cx="101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Med Fly</a:t>
            </a:r>
          </a:p>
        </p:txBody>
      </p:sp>
    </p:spTree>
    <p:extLst>
      <p:ext uri="{BB962C8B-B14F-4D97-AF65-F5344CB8AC3E}">
        <p14:creationId xmlns:p14="http://schemas.microsoft.com/office/powerpoint/2010/main" val="42625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313" y="854896"/>
            <a:ext cx="8044162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Fruit fly are most active after heavy rain or periods of high humidity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Flies gain sexual maturity within 9-10 days and typically live for 2-3 months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Female flies pierce the skin of both ripening and mature fruit to lay their eggs beneath the surface.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Females may lay up to 3000 eggs in their lifespan.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Larval stage is dependent on temperature and moisture.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</a:t>
            </a:r>
          </a:p>
        </p:txBody>
      </p:sp>
    </p:spTree>
    <p:extLst>
      <p:ext uri="{BB962C8B-B14F-4D97-AF65-F5344CB8AC3E}">
        <p14:creationId xmlns:p14="http://schemas.microsoft.com/office/powerpoint/2010/main" val="179376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4354" y="334196"/>
            <a:ext cx="4545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Technical check </a:t>
            </a:r>
            <a:r>
              <a:rPr lang="en-US" sz="1600" b="1" dirty="0">
                <a:solidFill>
                  <a:srgbClr val="00427A"/>
                </a:solidFill>
                <a:latin typeface="Arial"/>
                <a:cs typeface="Arial"/>
              </a:rPr>
              <a:t>(Tec Check)</a:t>
            </a:r>
            <a:endParaRPr lang="en-US" sz="3000" b="1" dirty="0">
              <a:solidFill>
                <a:srgbClr val="00427A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355" y="978857"/>
            <a:ext cx="454507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Tec Check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Check ripe and ripening fruit looking for signs of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All bruised, distorted or rotting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Be careful removing fruit off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Shack the tree for overripe fruit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Cut up fruit and inspect for maggots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00427A"/>
                </a:solidFill>
                <a:latin typeface="Arial"/>
                <a:cs typeface="Arial"/>
              </a:rPr>
              <a:t>Call inspector immediately if anything found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790" y="79297"/>
            <a:ext cx="1956018" cy="205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964" y="1259119"/>
            <a:ext cx="419717" cy="404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039" y="2481193"/>
            <a:ext cx="2027546" cy="19480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29432" y="334196"/>
            <a:ext cx="4124376" cy="3686711"/>
            <a:chOff x="-882054" y="-1024677"/>
            <a:chExt cx="4218428" cy="3686711"/>
          </a:xfrm>
        </p:grpSpPr>
        <p:pic>
          <p:nvPicPr>
            <p:cNvPr id="9" name="Picture 8" descr="http://fruitflyidentification.org.au/wp-content/uploads/2018/03/Qff-Sunraysia-PFA-damage-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2054" y="-1024677"/>
              <a:ext cx="2184259" cy="2114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http://preventfruitfly.com.au/wordpress/wp-content/uploads/2016/01/affected-fruit-400x300-300x225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0" r="5118"/>
            <a:stretch/>
          </p:blipFill>
          <p:spPr bwMode="auto">
            <a:xfrm>
              <a:off x="1212167" y="807656"/>
              <a:ext cx="2124207" cy="18543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95" y="574522"/>
            <a:ext cx="419717" cy="4043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17" y="1482526"/>
            <a:ext cx="419717" cy="4043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4EC36C-99AF-4CD5-A3CF-554C0A41E824}"/>
              </a:ext>
            </a:extLst>
          </p:cNvPr>
          <p:cNvSpPr/>
          <p:nvPr/>
        </p:nvSpPr>
        <p:spPr>
          <a:xfrm>
            <a:off x="3762932" y="2387084"/>
            <a:ext cx="161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technical check</a:t>
            </a:r>
          </a:p>
        </p:txBody>
      </p:sp>
    </p:spTree>
    <p:extLst>
      <p:ext uri="{BB962C8B-B14F-4D97-AF65-F5344CB8AC3E}">
        <p14:creationId xmlns:p14="http://schemas.microsoft.com/office/powerpoint/2010/main" val="46029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A447E-F034-416A-96DC-CC84837BE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09" y="399747"/>
            <a:ext cx="5792008" cy="4344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92259-5DDF-4B6B-A1F0-C5BFB0B45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329" y="89844"/>
            <a:ext cx="2047960" cy="1870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4247CE-B8E2-4A2D-A357-75B761F12765}"/>
              </a:ext>
            </a:extLst>
          </p:cNvPr>
          <p:cNvSpPr txBox="1"/>
          <p:nvPr/>
        </p:nvSpPr>
        <p:spPr>
          <a:xfrm>
            <a:off x="7094517" y="1966909"/>
            <a:ext cx="1281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Lay eggs on warm north 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F03B3-F3A3-4C17-96CB-26BE0AD147D8}"/>
              </a:ext>
            </a:extLst>
          </p:cNvPr>
          <p:cNvSpPr txBox="1"/>
          <p:nvPr/>
        </p:nvSpPr>
        <p:spPr>
          <a:xfrm>
            <a:off x="21061" y="1966909"/>
            <a:ext cx="1869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Feed on the south damp (fungus, mould)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2B8BD-7411-4019-BFD0-118B3D641616}"/>
              </a:ext>
            </a:extLst>
          </p:cNvPr>
          <p:cNvSpPr txBox="1"/>
          <p:nvPr/>
        </p:nvSpPr>
        <p:spPr>
          <a:xfrm>
            <a:off x="2659488" y="341290"/>
            <a:ext cx="283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Hover above the tree humid</a:t>
            </a:r>
          </a:p>
        </p:txBody>
      </p:sp>
    </p:spTree>
    <p:extLst>
      <p:ext uri="{BB962C8B-B14F-4D97-AF65-F5344CB8AC3E}">
        <p14:creationId xmlns:p14="http://schemas.microsoft.com/office/powerpoint/2010/main" val="205168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4" name="Picture 3" descr="A picture containing indoor, fruit, fresh&#10;&#10;Description automatically generated">
            <a:extLst>
              <a:ext uri="{FF2B5EF4-FFF2-40B4-BE49-F238E27FC236}">
                <a16:creationId xmlns:a16="http://schemas.microsoft.com/office/drawing/2014/main" id="{0AAA980E-25AC-4980-912B-CCB0C11C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3436" y="1436835"/>
            <a:ext cx="4022768" cy="3017076"/>
          </a:xfrm>
          <a:prstGeom prst="rect">
            <a:avLst/>
          </a:prstGeom>
        </p:spPr>
      </p:pic>
      <p:pic>
        <p:nvPicPr>
          <p:cNvPr id="7" name="Picture 6" descr="A picture containing food, dish, eaten&#10;&#10;Description automatically generated">
            <a:extLst>
              <a:ext uri="{FF2B5EF4-FFF2-40B4-BE49-F238E27FC236}">
                <a16:creationId xmlns:a16="http://schemas.microsoft.com/office/drawing/2014/main" id="{4499D1D4-A149-460B-A317-7AEACB3EB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82470" y="1281970"/>
            <a:ext cx="4128327" cy="30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0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fruit, avocado&#10;&#10;Description automatically generated">
            <a:extLst>
              <a:ext uri="{FF2B5EF4-FFF2-40B4-BE49-F238E27FC236}">
                <a16:creationId xmlns:a16="http://schemas.microsoft.com/office/drawing/2014/main" id="{6D56D1E1-9740-4FF9-B269-597B26FA1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49" y="951679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9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354" y="334196"/>
            <a:ext cx="612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27A"/>
                </a:solidFill>
                <a:latin typeface="Arial"/>
                <a:cs typeface="Arial"/>
              </a:rPr>
              <a:t>Fruit Fly or Not!</a:t>
            </a:r>
          </a:p>
        </p:txBody>
      </p:sp>
      <p:pic>
        <p:nvPicPr>
          <p:cNvPr id="3" name="Picture 2" descr="A picture containing wooden, green, fruit, wood&#10;&#10;Description automatically generated">
            <a:extLst>
              <a:ext uri="{FF2B5EF4-FFF2-40B4-BE49-F238E27FC236}">
                <a16:creationId xmlns:a16="http://schemas.microsoft.com/office/drawing/2014/main" id="{1413BD3E-D813-46B9-A1CE-74FDDF0D4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17681" y="642938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70084"/>
      </p:ext>
    </p:extLst>
  </p:cSld>
  <p:clrMapOvr>
    <a:masterClrMapping/>
  </p:clrMapOvr>
</p:sld>
</file>

<file path=ppt/theme/theme1.xml><?xml version="1.0" encoding="utf-8"?>
<a:theme xmlns:a="http://schemas.openxmlformats.org/drawingml/2006/main" name="PIRSA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RSA Template PowerPoint (standard).pptx" id="{71252AE4-CBE6-4628-A4D2-93FF0FE33365}" vid="{658794B4-A33E-47FA-9874-B96DFA8101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3D2A87C8A9941445E0533AF0780A13BC" version="1.0.0">
  <systemFields>
    <field name="Objective-Id">
      <value order="0">A4850383</value>
    </field>
    <field name="Objective-Title">
      <value order="0">Outbreak Tec Check Presentation 2021</value>
    </field>
    <field name="Objective-Description">
      <value order="0"/>
    </field>
    <field name="Objective-CreationStamp">
      <value order="0">2021-02-04T21:41:54Z</value>
    </field>
    <field name="Objective-IsApproved">
      <value order="0">false</value>
    </field>
    <field name="Objective-IsPublished">
      <value order="0">true</value>
    </field>
    <field name="Objective-DatePublished">
      <value order="0">2021-10-04T04:38:54Z</value>
    </field>
    <field name="Objective-ModificationStamp">
      <value order="0">2021-10-04T04:38:54Z</value>
    </field>
    <field name="Objective-Owner">
      <value order="0">Hubbard, David</value>
    </field>
    <field name="Objective-Path">
      <value order="0">Global Folder:01 Biosecurity SA:Human Resource Management:Policies &amp; Procedures:WHS:04 WHS SOPS &amp; Safety Instructions:HUMAN RESOURCE MANAGEMENT - Policies &amp; Procedures - WHS - 04 WHS SOPS &amp; Safety Instructions - Biosecurity SA {Name of SOP + ID}:Plant Health SOP's, JSA's &amp; WI:Induction video Outbreak Files for Review:Induction Presentation</value>
    </field>
    <field name="Objective-Parent">
      <value order="0">Induction Presentation</value>
    </field>
    <field name="Objective-State">
      <value order="0">Published</value>
    </field>
    <field name="Objective-VersionId">
      <value order="0">vA8457703</value>
    </field>
    <field name="Objective-Version">
      <value order="0">1.0</value>
    </field>
    <field name="Objective-VersionNumber">
      <value order="0">2</value>
    </field>
    <field name="Objective-VersionComment">
      <value order="0"/>
    </field>
    <field name="Objective-FileNumber">
      <value order="0">BIO F2010/000050</value>
    </field>
    <field name="Objective-Classification">
      <value order="0"/>
    </field>
    <field name="Objective-Caveats">
      <value order="0"/>
    </field>
  </systemFields>
  <catalogues>
    <catalogue name="Electronic Document Type Catalogue" type="type" ori="id:cA6">
      <field name="Objective-Agency">
        <value order="0">Primary Industries and Regions SA</value>
      </field>
      <field name="Objective-Business Division">
        <value order="0">Biosecurity SA BIO</value>
      </field>
      <field name="Objective-Workgroup">
        <value order="0">BIO Plant &amp; Food Standards</value>
      </field>
      <field name="Objective-Section">
        <value order="0">BIO Plant Health</value>
      </field>
      <field name="Objective-Document Type">
        <value order="0">Report</value>
      </field>
      <field name="Objective-Security Classification">
        <value order="0">02 Official</value>
      </field>
      <field name="Objective-Access Use Conditions">
        <value order="0"/>
      </field>
      <field name="Objective-Connect Creator">
        <value order="0"/>
      </field>
      <field name="Objective-Customer Person">
        <value order="0"/>
      </field>
      <field name="Objective-Customer Organisation">
        <value order="0"/>
      </field>
      <field name="Objective-Transaction Reference">
        <value order="0"/>
      </field>
      <field name="Objective-Place Name">
        <value order="0"/>
      </field>
      <field name="Objective-Description or Summary">
        <value order="0"/>
      </field>
      <field name="Objective-Date Document Created">
        <value order="0"/>
      </field>
      <field name="Objective-Document Created By">
        <value order="0"/>
      </field>
      <field name="Objective-Date Source Document Scanned">
        <value order="0"/>
      </field>
      <field name="Objective-Source Document Disposal Status">
        <value order="0"/>
      </field>
      <field name="Objective-Date Temporary Value Source Document Destroyed">
        <value order="0"/>
      </field>
      <field name="Objective-Date Received">
        <value order="0"/>
      </field>
      <field name="Objective-Action Delegator">
        <value order="0"/>
      </field>
      <field name="Objective-Action Officer">
        <value order="0"/>
      </field>
      <field name="Objective-Action Required">
        <value order="0"/>
      </field>
      <field name="Objective-Date Action Due By">
        <value order="0"/>
      </field>
      <field name="Objective-Date Action Assigned">
        <value order="0"/>
      </field>
      <field name="Objective-Action Approved by">
        <value order="0"/>
      </field>
      <field name="Objective-Date Action Approved">
        <value order="0"/>
      </field>
      <field name="Objective-Date Interim Reply Sent">
        <value order="0"/>
      </field>
      <field name="Objective-Date Final Reply Sent">
        <value order="0"/>
      </field>
      <field name="Objective-Date_Completed_On">
        <value order="0"/>
      </field>
      <field name="Objective-Intranet_Publishing_Requestor">
        <value order="0"/>
      </field>
      <field name="Objective-Intranet_Publishing_Requestor_Email">
        <value order="0"/>
      </field>
      <field name="Objective-Intranet Publisher">
        <value order="0">CORP ICT Intranet Publishing General Document Workflow Group</value>
      </field>
      <field name="Objective-Intranet_Publisher_Contact">
        <value order="0"/>
      </field>
      <field name="Objective-Intranet_Publisher_Email">
        <value order="0"/>
      </field>
      <field name="Objective-Intranet_Display_Name">
        <value order="0"/>
      </field>
      <field name="Objective-Free Text Subjects">
        <value order="0"/>
      </field>
      <field name="Objective-Intranet_Publishing_Requirement">
        <value order="0"/>
      </field>
      <field name="Objective-Intranet_Publishing_Instructions">
        <value order="0"/>
      </field>
      <field name="Objective-Document Published Version URL Link">
        <value order="0">https://objectivesag.pirsa.sa.gov.au/id:A4850383/document/versions/published</value>
      </field>
      <field name="Objective-Intranet URL Keyword">
        <value order="0">%globals_asset_metadata_PublishedURL%</value>
      </field>
      <field name="Objective-Intranet Short Name">
        <value order="0">A4850383</value>
      </field>
      <field name="Objective-Intranet_Publishing_Metadata_Schema">
        <value order="0">73217</value>
      </field>
      <field name="Objective-Intranet_Publishing_CSV_File_Operation">
        <value order="0">E</value>
      </field>
      <field name="Objective-Intranet_Asset_ID">
        <value order="0"/>
      </field>
      <field name="Objective-Date_Intranet_Link_Published">
        <value order="0"/>
      </field>
      <field name="Objective-Date_Intranet_Link_Next_Review_Due">
        <value order="0"/>
      </field>
      <field name="Objective-Date_Intranet_Link_Removed">
        <value order="0"/>
      </field>
      <field name="Objective-Internet Publishing Requestor">
        <value order="0"/>
      </field>
      <field name="Objective-Internet Publishing Requestor Email">
        <value order="0"/>
      </field>
      <field name="Objective-Internet Publisher Group">
        <value order="0">CORP ICT Internet Website Publishing Workflow Group</value>
      </field>
      <field name="Objective-Internet Publisher Contact">
        <value order="0">publish, webpublish</value>
      </field>
      <field name="Objective-Internet Publisher Email">
        <value order="0">PIRSA.Webpublish@sa.gov.au</value>
      </field>
      <field name="Objective-Internet Friendly Name">
        <value order="0"/>
      </field>
      <field name="Objective-Internet Document Type">
        <value order="0"/>
      </field>
      <field name="Objective-Internet Publishing Requirement">
        <value order="0"/>
      </field>
      <field name="Objective-Internet Publishing Instructions or Page URI">
        <value order="0"/>
      </field>
      <field name="Objective-Date Document Released">
        <value order="0"/>
      </field>
      <field name="Objective-Abstract">
        <value order="0"/>
      </field>
      <field name="Objective-External Link">
        <value order="0"/>
      </field>
      <field name="Objective-Publish Metadata Only">
        <value order="0">No</value>
      </field>
      <field name="Objective-Generate PDF Rendition">
        <value order="0">No</value>
      </field>
      <field name="Objective-Rendition Object ID">
        <value order="0"/>
      </field>
      <field name="Objective-Rendition Document Extension">
        <value order="0"/>
      </field>
      <field name="Objective-Accessibility Reviewed">
        <value order="0"/>
      </field>
      <field name="Objective-Accessibility Review Notes">
        <value order="0"/>
      </field>
      <field name="Objective-Collection or Program Title">
        <value order="0"/>
      </field>
      <field name="Objective-Sub Collection or Item ID">
        <value order="0"/>
      </field>
      <field name="Objective-Date Internet Document &amp; CSV File Published on Website">
        <value order="0"/>
      </field>
      <field name="Objective-Date Internet Document &amp; CSV File Next Review Due">
        <value order="0"/>
      </field>
      <field name="Objective-Date Internet Document &amp; CSV File Removed from Website">
        <value order="0"/>
      </field>
      <field name="Objective-Internet Publishing CSV File Operation">
        <value order="0">A</value>
      </field>
      <field name="Objective-Covers Period From">
        <value order="0"/>
      </field>
      <field name="Objective-Covers Period To">
        <value order="0"/>
      </field>
      <field name="Objective-Access Rights">
        <value order="0">Closed</value>
      </field>
      <field name="Objective-Vital_Record_Indicator">
        <value order="0">No</value>
      </field>
      <field name="Objective-Access Security Review Due Date">
        <value order="0"/>
      </field>
      <field name="Objective-Vital Records Review Due Date">
        <value order="0"/>
      </field>
      <field name="Objective-Internal Reference">
        <value order="0"/>
      </field>
      <field name="Objective-Media_Storage_Format">
        <value order="0">Text</value>
      </field>
      <field name="Objective-Jurisdiction">
        <value order="0">SA</value>
      </field>
      <field name="Objective-Language">
        <value order="0">English (en)</value>
      </field>
      <field name="Objective-Intellectual_Property_Rights">
        <value order="0">SA Government</value>
      </field>
      <field name="Objective-Date Emailed to DPC">
        <value order="0"/>
      </field>
      <field name="Objective-Date Emailed to DTF">
        <value order="0"/>
      </field>
      <field name="Objective-Date Emailed to Ministers Office">
        <value order="0"/>
      </field>
      <field name="Objective-Disposal Reasons">
        <value order="0"/>
      </field>
      <field name="Objective-Date to be Exported">
        <value order="0"/>
      </field>
      <field name="Objective-Used By System Admin Only">
        <value order="0"/>
      </field>
      <field name="Objective-Old Agency">
        <value order="0"/>
      </field>
      <field name="Objective-Old Business Division">
        <value order="0"/>
      </field>
      <field name="Objective-Old Workgroup">
        <value order="0"/>
      </field>
      <field name="Objective-Old Section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3D2A87C8A9941445E0533AF0780A13B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PIRSA template</Template>
  <TotalTime>3036</TotalTime>
  <Words>259</Words>
  <Application>Microsoft Office PowerPoint</Application>
  <PresentationFormat>On-screen Show (16:9)</PresentationFormat>
  <Paragraphs>46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Arial Narrow Bold</vt:lpstr>
      <vt:lpstr>Calibri</vt:lpstr>
      <vt:lpstr>PIRSA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</dc:creator>
  <cp:lastModifiedBy>Baker, Robert (PIRSA)</cp:lastModifiedBy>
  <cp:revision>140</cp:revision>
  <dcterms:created xsi:type="dcterms:W3CDTF">2018-11-07T05:46:22Z</dcterms:created>
  <dcterms:modified xsi:type="dcterms:W3CDTF">2021-12-09T05:04:37Z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A4850383</vt:lpwstr>
  </property>
  <property fmtid="{D5CDD505-2E9C-101B-9397-08002B2CF9AE}" pid="4" name="Objective-Title">
    <vt:lpwstr>Outbreak Tec Check Presentation 2021</vt:lpwstr>
  </property>
  <property fmtid="{D5CDD505-2E9C-101B-9397-08002B2CF9AE}" pid="5" name="Objective-Description">
    <vt:lpwstr/>
  </property>
  <property fmtid="{D5CDD505-2E9C-101B-9397-08002B2CF9AE}" pid="6" name="Objective-CreationStamp">
    <vt:filetime>2021-03-05T06:17:02Z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2021-10-04T04:38:54Z</vt:filetime>
  </property>
  <property fmtid="{D5CDD505-2E9C-101B-9397-08002B2CF9AE}" pid="10" name="Objective-ModificationStamp">
    <vt:filetime>2021-10-04T04:38:54Z</vt:filetime>
  </property>
  <property fmtid="{D5CDD505-2E9C-101B-9397-08002B2CF9AE}" pid="11" name="Objective-Owner">
    <vt:lpwstr>Hubbard, David</vt:lpwstr>
  </property>
  <property fmtid="{D5CDD505-2E9C-101B-9397-08002B2CF9AE}" pid="12" name="Objective-Path">
    <vt:lpwstr>Global Folder:01 Biosecurity SA:Human Resource Management:Policies &amp; Procedures:WHS:04 WHS SOPS &amp; Safety Instructions:HUMAN RESOURCE MANAGEMENT - Policies &amp; Procedures - WHS - 04 WHS SOPS &amp; Safety Instructions - Biosecurity SA {Name of SOP + ID}:Plant Health SOP's, JSA's &amp; WI:Induction video Outbreak Files for Review:Induction Presentation:</vt:lpwstr>
  </property>
  <property fmtid="{D5CDD505-2E9C-101B-9397-08002B2CF9AE}" pid="13" name="Objective-Parent">
    <vt:lpwstr>Induction Presentation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vA8457703</vt:lpwstr>
  </property>
  <property fmtid="{D5CDD505-2E9C-101B-9397-08002B2CF9AE}" pid="16" name="Objective-Version">
    <vt:lpwstr>1.0</vt:lpwstr>
  </property>
  <property fmtid="{D5CDD505-2E9C-101B-9397-08002B2CF9AE}" pid="17" name="Objective-VersionNumber">
    <vt:r8>2</vt:r8>
  </property>
  <property fmtid="{D5CDD505-2E9C-101B-9397-08002B2CF9AE}" pid="18" name="Objective-VersionComment">
    <vt:lpwstr/>
  </property>
  <property fmtid="{D5CDD505-2E9C-101B-9397-08002B2CF9AE}" pid="19" name="Objective-FileNumber">
    <vt:lpwstr>BIO F2010/000050</vt:lpwstr>
  </property>
  <property fmtid="{D5CDD505-2E9C-101B-9397-08002B2CF9AE}" pid="20" name="Objective-Classification">
    <vt:lpwstr>[Inherited - none]</vt:lpwstr>
  </property>
  <property fmtid="{D5CDD505-2E9C-101B-9397-08002B2CF9AE}" pid="21" name="Objective-Caveats">
    <vt:lpwstr/>
  </property>
  <property fmtid="{D5CDD505-2E9C-101B-9397-08002B2CF9AE}" pid="22" name="Objective-Agency">
    <vt:lpwstr>Primary Industries and Regions SA</vt:lpwstr>
  </property>
  <property fmtid="{D5CDD505-2E9C-101B-9397-08002B2CF9AE}" pid="23" name="Objective-Business Division">
    <vt:lpwstr>Biosecurity SA BIO</vt:lpwstr>
  </property>
  <property fmtid="{D5CDD505-2E9C-101B-9397-08002B2CF9AE}" pid="24" name="Objective-Workgroup">
    <vt:lpwstr>BIO Plant &amp; Food Standards</vt:lpwstr>
  </property>
  <property fmtid="{D5CDD505-2E9C-101B-9397-08002B2CF9AE}" pid="25" name="Objective-Section">
    <vt:lpwstr>BIO Plant Health</vt:lpwstr>
  </property>
  <property fmtid="{D5CDD505-2E9C-101B-9397-08002B2CF9AE}" pid="26" name="Objective-Document Type">
    <vt:lpwstr>Report</vt:lpwstr>
  </property>
  <property fmtid="{D5CDD505-2E9C-101B-9397-08002B2CF9AE}" pid="27" name="Objective-Security Classification">
    <vt:lpwstr>02 Official</vt:lpwstr>
  </property>
  <property fmtid="{D5CDD505-2E9C-101B-9397-08002B2CF9AE}" pid="28" name="Objective-Access Use Conditions">
    <vt:lpwstr/>
  </property>
  <property fmtid="{D5CDD505-2E9C-101B-9397-08002B2CF9AE}" pid="29" name="Objective-Connect Creator">
    <vt:lpwstr/>
  </property>
  <property fmtid="{D5CDD505-2E9C-101B-9397-08002B2CF9AE}" pid="30" name="Objective-Customer Person">
    <vt:lpwstr/>
  </property>
  <property fmtid="{D5CDD505-2E9C-101B-9397-08002B2CF9AE}" pid="31" name="Objective-Customer Organisation">
    <vt:lpwstr/>
  </property>
  <property fmtid="{D5CDD505-2E9C-101B-9397-08002B2CF9AE}" pid="32" name="Objective-Transaction Reference">
    <vt:lpwstr/>
  </property>
  <property fmtid="{D5CDD505-2E9C-101B-9397-08002B2CF9AE}" pid="33" name="Objective-Place Name">
    <vt:lpwstr/>
  </property>
  <property fmtid="{D5CDD505-2E9C-101B-9397-08002B2CF9AE}" pid="34" name="Objective-Description or Summary">
    <vt:lpwstr/>
  </property>
  <property fmtid="{D5CDD505-2E9C-101B-9397-08002B2CF9AE}" pid="35" name="Objective-Date Document Created">
    <vt:lpwstr/>
  </property>
  <property fmtid="{D5CDD505-2E9C-101B-9397-08002B2CF9AE}" pid="36" name="Objective-Document Created By">
    <vt:lpwstr/>
  </property>
  <property fmtid="{D5CDD505-2E9C-101B-9397-08002B2CF9AE}" pid="37" name="Objective-Date Source Document Scanned">
    <vt:lpwstr/>
  </property>
  <property fmtid="{D5CDD505-2E9C-101B-9397-08002B2CF9AE}" pid="38" name="Objective-Source Document Disposal Status">
    <vt:lpwstr/>
  </property>
  <property fmtid="{D5CDD505-2E9C-101B-9397-08002B2CF9AE}" pid="39" name="Objective-Date Temporary Value Source Document Destroyed">
    <vt:lpwstr/>
  </property>
  <property fmtid="{D5CDD505-2E9C-101B-9397-08002B2CF9AE}" pid="40" name="Objective-Date Received">
    <vt:lpwstr/>
  </property>
  <property fmtid="{D5CDD505-2E9C-101B-9397-08002B2CF9AE}" pid="41" name="Objective-Action Delegator">
    <vt:lpwstr/>
  </property>
  <property fmtid="{D5CDD505-2E9C-101B-9397-08002B2CF9AE}" pid="42" name="Objective-Action Officer">
    <vt:lpwstr/>
  </property>
  <property fmtid="{D5CDD505-2E9C-101B-9397-08002B2CF9AE}" pid="43" name="Objective-Action Required">
    <vt:lpwstr/>
  </property>
  <property fmtid="{D5CDD505-2E9C-101B-9397-08002B2CF9AE}" pid="44" name="Objective-Date Action Due By">
    <vt:lpwstr/>
  </property>
  <property fmtid="{D5CDD505-2E9C-101B-9397-08002B2CF9AE}" pid="45" name="Objective-Date Action Assigned">
    <vt:lpwstr/>
  </property>
  <property fmtid="{D5CDD505-2E9C-101B-9397-08002B2CF9AE}" pid="46" name="Objective-Action Approved by">
    <vt:lpwstr/>
  </property>
  <property fmtid="{D5CDD505-2E9C-101B-9397-08002B2CF9AE}" pid="47" name="Objective-Date Action Approved">
    <vt:lpwstr/>
  </property>
  <property fmtid="{D5CDD505-2E9C-101B-9397-08002B2CF9AE}" pid="48" name="Objective-Date Interim Reply Sent">
    <vt:lpwstr/>
  </property>
  <property fmtid="{D5CDD505-2E9C-101B-9397-08002B2CF9AE}" pid="49" name="Objective-Date Final Reply Sent">
    <vt:lpwstr/>
  </property>
  <property fmtid="{D5CDD505-2E9C-101B-9397-08002B2CF9AE}" pid="50" name="Objective-Date_Completed_On">
    <vt:lpwstr/>
  </property>
  <property fmtid="{D5CDD505-2E9C-101B-9397-08002B2CF9AE}" pid="51" name="Objective-Intranet_Publishing_Requestor">
    <vt:lpwstr/>
  </property>
  <property fmtid="{D5CDD505-2E9C-101B-9397-08002B2CF9AE}" pid="52" name="Objective-Intranet_Publishing_Requestor_Email">
    <vt:lpwstr/>
  </property>
  <property fmtid="{D5CDD505-2E9C-101B-9397-08002B2CF9AE}" pid="53" name="Objective-Intranet Publisher">
    <vt:lpwstr>CORP ICT Intranet Publishing General Document Workflow Group</vt:lpwstr>
  </property>
  <property fmtid="{D5CDD505-2E9C-101B-9397-08002B2CF9AE}" pid="54" name="Objective-Intranet_Publisher_Contact">
    <vt:lpwstr/>
  </property>
  <property fmtid="{D5CDD505-2E9C-101B-9397-08002B2CF9AE}" pid="55" name="Objective-Intranet_Publisher_Email">
    <vt:lpwstr/>
  </property>
  <property fmtid="{D5CDD505-2E9C-101B-9397-08002B2CF9AE}" pid="56" name="Objective-Intranet_Display_Name">
    <vt:lpwstr/>
  </property>
  <property fmtid="{D5CDD505-2E9C-101B-9397-08002B2CF9AE}" pid="57" name="Objective-Free Text Subjects">
    <vt:lpwstr/>
  </property>
  <property fmtid="{D5CDD505-2E9C-101B-9397-08002B2CF9AE}" pid="58" name="Objective-Intranet_Publishing_Requirement">
    <vt:lpwstr/>
  </property>
  <property fmtid="{D5CDD505-2E9C-101B-9397-08002B2CF9AE}" pid="59" name="Objective-Intranet_Publishing_Instructions">
    <vt:lpwstr/>
  </property>
  <property fmtid="{D5CDD505-2E9C-101B-9397-08002B2CF9AE}" pid="60" name="Objective-Document Published Version URL Link">
    <vt:lpwstr>https://objectivesag.pirsa.sa.gov.au/id:A4850383/document/versions/published</vt:lpwstr>
  </property>
  <property fmtid="{D5CDD505-2E9C-101B-9397-08002B2CF9AE}" pid="61" name="Objective-Intranet URL Keyword">
    <vt:lpwstr>%globals_asset_metadata_PublishedURL%</vt:lpwstr>
  </property>
  <property fmtid="{D5CDD505-2E9C-101B-9397-08002B2CF9AE}" pid="62" name="Objective-Intranet Short Name">
    <vt:lpwstr>A4850383</vt:lpwstr>
  </property>
  <property fmtid="{D5CDD505-2E9C-101B-9397-08002B2CF9AE}" pid="63" name="Objective-Intranet_Publishing_Metadata_Schema">
    <vt:lpwstr>73217</vt:lpwstr>
  </property>
  <property fmtid="{D5CDD505-2E9C-101B-9397-08002B2CF9AE}" pid="64" name="Objective-Intranet_Publishing_CSV_File_Operation">
    <vt:lpwstr>E</vt:lpwstr>
  </property>
  <property fmtid="{D5CDD505-2E9C-101B-9397-08002B2CF9AE}" pid="65" name="Objective-Intranet_Asset_ID">
    <vt:lpwstr/>
  </property>
  <property fmtid="{D5CDD505-2E9C-101B-9397-08002B2CF9AE}" pid="66" name="Objective-Date_Intranet_Link_Published">
    <vt:lpwstr/>
  </property>
  <property fmtid="{D5CDD505-2E9C-101B-9397-08002B2CF9AE}" pid="67" name="Objective-Date_Intranet_Link_Next_Review_Due">
    <vt:lpwstr/>
  </property>
  <property fmtid="{D5CDD505-2E9C-101B-9397-08002B2CF9AE}" pid="68" name="Objective-Date_Intranet_Link_Removed">
    <vt:lpwstr/>
  </property>
  <property fmtid="{D5CDD505-2E9C-101B-9397-08002B2CF9AE}" pid="69" name="Objective-Internet Publishing Requestor">
    <vt:lpwstr/>
  </property>
  <property fmtid="{D5CDD505-2E9C-101B-9397-08002B2CF9AE}" pid="70" name="Objective-Internet Publishing Requestor Email">
    <vt:lpwstr/>
  </property>
  <property fmtid="{D5CDD505-2E9C-101B-9397-08002B2CF9AE}" pid="71" name="Objective-Internet Publisher Group">
    <vt:lpwstr>CORP ICT Internet Website Publishing Workflow Group</vt:lpwstr>
  </property>
  <property fmtid="{D5CDD505-2E9C-101B-9397-08002B2CF9AE}" pid="72" name="Objective-Internet Publisher Contact">
    <vt:lpwstr>publish, webpublish</vt:lpwstr>
  </property>
  <property fmtid="{D5CDD505-2E9C-101B-9397-08002B2CF9AE}" pid="73" name="Objective-Internet Publisher Email">
    <vt:lpwstr>PIRSA.Webpublish@sa.gov.au</vt:lpwstr>
  </property>
  <property fmtid="{D5CDD505-2E9C-101B-9397-08002B2CF9AE}" pid="74" name="Objective-Internet Friendly Name">
    <vt:lpwstr/>
  </property>
  <property fmtid="{D5CDD505-2E9C-101B-9397-08002B2CF9AE}" pid="75" name="Objective-Internet Document Type">
    <vt:lpwstr/>
  </property>
  <property fmtid="{D5CDD505-2E9C-101B-9397-08002B2CF9AE}" pid="76" name="Objective-Internet Publishing Requirement">
    <vt:lpwstr/>
  </property>
  <property fmtid="{D5CDD505-2E9C-101B-9397-08002B2CF9AE}" pid="77" name="Objective-Internet Publishing Instructions or Page URI">
    <vt:lpwstr/>
  </property>
  <property fmtid="{D5CDD505-2E9C-101B-9397-08002B2CF9AE}" pid="78" name="Objective-Date Document Released">
    <vt:lpwstr/>
  </property>
  <property fmtid="{D5CDD505-2E9C-101B-9397-08002B2CF9AE}" pid="79" name="Objective-Abstract">
    <vt:lpwstr/>
  </property>
  <property fmtid="{D5CDD505-2E9C-101B-9397-08002B2CF9AE}" pid="80" name="Objective-External Link">
    <vt:lpwstr/>
  </property>
  <property fmtid="{D5CDD505-2E9C-101B-9397-08002B2CF9AE}" pid="81" name="Objective-Publish Metadata Only">
    <vt:lpwstr>No</vt:lpwstr>
  </property>
  <property fmtid="{D5CDD505-2E9C-101B-9397-08002B2CF9AE}" pid="82" name="Objective-Generate PDF Rendition">
    <vt:lpwstr>No</vt:lpwstr>
  </property>
  <property fmtid="{D5CDD505-2E9C-101B-9397-08002B2CF9AE}" pid="83" name="Objective-Rendition Object ID">
    <vt:lpwstr/>
  </property>
  <property fmtid="{D5CDD505-2E9C-101B-9397-08002B2CF9AE}" pid="84" name="Objective-Rendition Document Extension">
    <vt:lpwstr/>
  </property>
  <property fmtid="{D5CDD505-2E9C-101B-9397-08002B2CF9AE}" pid="85" name="Objective-Accessibility Reviewed">
    <vt:lpwstr/>
  </property>
  <property fmtid="{D5CDD505-2E9C-101B-9397-08002B2CF9AE}" pid="86" name="Objective-Accessibility Review Notes">
    <vt:lpwstr/>
  </property>
  <property fmtid="{D5CDD505-2E9C-101B-9397-08002B2CF9AE}" pid="87" name="Objective-Collection or Program Title">
    <vt:lpwstr/>
  </property>
  <property fmtid="{D5CDD505-2E9C-101B-9397-08002B2CF9AE}" pid="88" name="Objective-Sub Collection or Item ID">
    <vt:lpwstr/>
  </property>
  <property fmtid="{D5CDD505-2E9C-101B-9397-08002B2CF9AE}" pid="89" name="Objective-Date Internet Document &amp; CSV File Published on Website">
    <vt:lpwstr/>
  </property>
  <property fmtid="{D5CDD505-2E9C-101B-9397-08002B2CF9AE}" pid="90" name="Objective-Date Internet Document &amp; CSV File Next Review Due">
    <vt:lpwstr/>
  </property>
  <property fmtid="{D5CDD505-2E9C-101B-9397-08002B2CF9AE}" pid="91" name="Objective-Date Internet Document &amp; CSV File Removed from Website">
    <vt:lpwstr/>
  </property>
  <property fmtid="{D5CDD505-2E9C-101B-9397-08002B2CF9AE}" pid="92" name="Objective-Internet Publishing CSV File Operation">
    <vt:lpwstr>A</vt:lpwstr>
  </property>
  <property fmtid="{D5CDD505-2E9C-101B-9397-08002B2CF9AE}" pid="93" name="Objective-Covers Period From">
    <vt:lpwstr/>
  </property>
  <property fmtid="{D5CDD505-2E9C-101B-9397-08002B2CF9AE}" pid="94" name="Objective-Covers Period To">
    <vt:lpwstr/>
  </property>
  <property fmtid="{D5CDD505-2E9C-101B-9397-08002B2CF9AE}" pid="95" name="Objective-Access Rights">
    <vt:lpwstr>Closed</vt:lpwstr>
  </property>
  <property fmtid="{D5CDD505-2E9C-101B-9397-08002B2CF9AE}" pid="96" name="Objective-Vital_Record_Indicator">
    <vt:lpwstr>No</vt:lpwstr>
  </property>
  <property fmtid="{D5CDD505-2E9C-101B-9397-08002B2CF9AE}" pid="97" name="Objective-Access Security Review Due Date">
    <vt:lpwstr/>
  </property>
  <property fmtid="{D5CDD505-2E9C-101B-9397-08002B2CF9AE}" pid="98" name="Objective-Vital Records Review Due Date">
    <vt:lpwstr/>
  </property>
  <property fmtid="{D5CDD505-2E9C-101B-9397-08002B2CF9AE}" pid="99" name="Objective-Internal Reference">
    <vt:lpwstr/>
  </property>
  <property fmtid="{D5CDD505-2E9C-101B-9397-08002B2CF9AE}" pid="100" name="Objective-Media_Storage_Format">
    <vt:lpwstr>Text</vt:lpwstr>
  </property>
  <property fmtid="{D5CDD505-2E9C-101B-9397-08002B2CF9AE}" pid="101" name="Objective-Jurisdiction">
    <vt:lpwstr>SA</vt:lpwstr>
  </property>
  <property fmtid="{D5CDD505-2E9C-101B-9397-08002B2CF9AE}" pid="102" name="Objective-Language">
    <vt:lpwstr>English (en)</vt:lpwstr>
  </property>
  <property fmtid="{D5CDD505-2E9C-101B-9397-08002B2CF9AE}" pid="103" name="Objective-Intellectual_Property_Rights">
    <vt:lpwstr>SA Government</vt:lpwstr>
  </property>
  <property fmtid="{D5CDD505-2E9C-101B-9397-08002B2CF9AE}" pid="104" name="Objective-Date Emailed to DPC">
    <vt:lpwstr/>
  </property>
  <property fmtid="{D5CDD505-2E9C-101B-9397-08002B2CF9AE}" pid="105" name="Objective-Date Emailed to DTF">
    <vt:lpwstr/>
  </property>
  <property fmtid="{D5CDD505-2E9C-101B-9397-08002B2CF9AE}" pid="106" name="Objective-Date Emailed to Ministers Office">
    <vt:lpwstr/>
  </property>
  <property fmtid="{D5CDD505-2E9C-101B-9397-08002B2CF9AE}" pid="107" name="Objective-Disposal Reasons">
    <vt:lpwstr/>
  </property>
  <property fmtid="{D5CDD505-2E9C-101B-9397-08002B2CF9AE}" pid="108" name="Objective-Date to be Exported">
    <vt:lpwstr/>
  </property>
  <property fmtid="{D5CDD505-2E9C-101B-9397-08002B2CF9AE}" pid="109" name="Objective-Used By System Admin Only">
    <vt:lpwstr/>
  </property>
  <property fmtid="{D5CDD505-2E9C-101B-9397-08002B2CF9AE}" pid="110" name="Objective-Old Agency">
    <vt:lpwstr/>
  </property>
  <property fmtid="{D5CDD505-2E9C-101B-9397-08002B2CF9AE}" pid="111" name="Objective-Old Business Division">
    <vt:lpwstr/>
  </property>
  <property fmtid="{D5CDD505-2E9C-101B-9397-08002B2CF9AE}" pid="112" name="Objective-Old Workgroup">
    <vt:lpwstr/>
  </property>
  <property fmtid="{D5CDD505-2E9C-101B-9397-08002B2CF9AE}" pid="113" name="Objective-Old Section">
    <vt:lpwstr/>
  </property>
  <property fmtid="{D5CDD505-2E9C-101B-9397-08002B2CF9AE}" pid="114" name="Objective-Comment">
    <vt:lpwstr/>
  </property>
  <property fmtid="{D5CDD505-2E9C-101B-9397-08002B2CF9AE}" pid="115" name="Objective-Agency [system]">
    <vt:lpwstr>Primary Industries and Regions SA</vt:lpwstr>
  </property>
  <property fmtid="{D5CDD505-2E9C-101B-9397-08002B2CF9AE}" pid="116" name="Objective-Business Division [system]">
    <vt:lpwstr>Biosecurity SA BIO</vt:lpwstr>
  </property>
  <property fmtid="{D5CDD505-2E9C-101B-9397-08002B2CF9AE}" pid="117" name="Objective-Workgroup [system]">
    <vt:lpwstr>BIO Plant &amp; Food Standards</vt:lpwstr>
  </property>
  <property fmtid="{D5CDD505-2E9C-101B-9397-08002B2CF9AE}" pid="118" name="Objective-Section [system]">
    <vt:lpwstr>BIO Plant Health</vt:lpwstr>
  </property>
  <property fmtid="{D5CDD505-2E9C-101B-9397-08002B2CF9AE}" pid="119" name="Objective-Document Type [system]">
    <vt:lpwstr>Report</vt:lpwstr>
  </property>
  <property fmtid="{D5CDD505-2E9C-101B-9397-08002B2CF9AE}" pid="120" name="Objective-Security Classification [system]">
    <vt:lpwstr>02 Official</vt:lpwstr>
  </property>
  <property fmtid="{D5CDD505-2E9C-101B-9397-08002B2CF9AE}" pid="121" name="Objective-Access Use Conditions [system]">
    <vt:lpwstr/>
  </property>
  <property fmtid="{D5CDD505-2E9C-101B-9397-08002B2CF9AE}" pid="122" name="Objective-Connect Creator [system]">
    <vt:lpwstr/>
  </property>
  <property fmtid="{D5CDD505-2E9C-101B-9397-08002B2CF9AE}" pid="123" name="Objective-Customer Person [system]">
    <vt:lpwstr/>
  </property>
  <property fmtid="{D5CDD505-2E9C-101B-9397-08002B2CF9AE}" pid="124" name="Objective-Customer Organisation [system]">
    <vt:lpwstr/>
  </property>
  <property fmtid="{D5CDD505-2E9C-101B-9397-08002B2CF9AE}" pid="125" name="Objective-Transaction Reference [system]">
    <vt:lpwstr/>
  </property>
  <property fmtid="{D5CDD505-2E9C-101B-9397-08002B2CF9AE}" pid="126" name="Objective-Place Name [system]">
    <vt:lpwstr/>
  </property>
  <property fmtid="{D5CDD505-2E9C-101B-9397-08002B2CF9AE}" pid="127" name="Objective-Description or Summary [system]">
    <vt:lpwstr/>
  </property>
  <property fmtid="{D5CDD505-2E9C-101B-9397-08002B2CF9AE}" pid="128" name="Objective-Date Document Created [system]">
    <vt:lpwstr/>
  </property>
  <property fmtid="{D5CDD505-2E9C-101B-9397-08002B2CF9AE}" pid="129" name="Objective-Document Created By [system]">
    <vt:lpwstr/>
  </property>
  <property fmtid="{D5CDD505-2E9C-101B-9397-08002B2CF9AE}" pid="130" name="Objective-Date Source Document Scanned [system]">
    <vt:lpwstr/>
  </property>
  <property fmtid="{D5CDD505-2E9C-101B-9397-08002B2CF9AE}" pid="131" name="Objective-Source Document Disposal Status [system]">
    <vt:lpwstr/>
  </property>
  <property fmtid="{D5CDD505-2E9C-101B-9397-08002B2CF9AE}" pid="132" name="Objective-Date Temporary Value Source Document Destroyed [system]">
    <vt:lpwstr/>
  </property>
  <property fmtid="{D5CDD505-2E9C-101B-9397-08002B2CF9AE}" pid="133" name="Objective-Date Received [system]">
    <vt:lpwstr/>
  </property>
  <property fmtid="{D5CDD505-2E9C-101B-9397-08002B2CF9AE}" pid="134" name="Objective-Action Delegator [system]">
    <vt:lpwstr/>
  </property>
  <property fmtid="{D5CDD505-2E9C-101B-9397-08002B2CF9AE}" pid="135" name="Objective-Action Officer [system]">
    <vt:lpwstr/>
  </property>
  <property fmtid="{D5CDD505-2E9C-101B-9397-08002B2CF9AE}" pid="136" name="Objective-Action Required [system]">
    <vt:lpwstr/>
  </property>
  <property fmtid="{D5CDD505-2E9C-101B-9397-08002B2CF9AE}" pid="137" name="Objective-Date Action Due By [system]">
    <vt:lpwstr/>
  </property>
  <property fmtid="{D5CDD505-2E9C-101B-9397-08002B2CF9AE}" pid="138" name="Objective-Date Action Assigned [system]">
    <vt:lpwstr/>
  </property>
  <property fmtid="{D5CDD505-2E9C-101B-9397-08002B2CF9AE}" pid="139" name="Objective-Action Approved by [system]">
    <vt:lpwstr/>
  </property>
  <property fmtid="{D5CDD505-2E9C-101B-9397-08002B2CF9AE}" pid="140" name="Objective-Date Action Approved [system]">
    <vt:lpwstr/>
  </property>
  <property fmtid="{D5CDD505-2E9C-101B-9397-08002B2CF9AE}" pid="141" name="Objective-Date Interim Reply Sent [system]">
    <vt:lpwstr/>
  </property>
  <property fmtid="{D5CDD505-2E9C-101B-9397-08002B2CF9AE}" pid="142" name="Objective-Date Final Reply Sent [system]">
    <vt:lpwstr/>
  </property>
  <property fmtid="{D5CDD505-2E9C-101B-9397-08002B2CF9AE}" pid="143" name="Objective-Date_Completed_On [system]">
    <vt:lpwstr/>
  </property>
  <property fmtid="{D5CDD505-2E9C-101B-9397-08002B2CF9AE}" pid="144" name="Objective-Intranet_Publishing_Requestor [system]">
    <vt:lpwstr/>
  </property>
  <property fmtid="{D5CDD505-2E9C-101B-9397-08002B2CF9AE}" pid="145" name="Objective-Intranet_Publishing_Requestor_Email [system]">
    <vt:lpwstr/>
  </property>
  <property fmtid="{D5CDD505-2E9C-101B-9397-08002B2CF9AE}" pid="146" name="Objective-Intranet Publisher [system]">
    <vt:lpwstr>CORP ICT Intranet Publishing General Document Workflow Group</vt:lpwstr>
  </property>
  <property fmtid="{D5CDD505-2E9C-101B-9397-08002B2CF9AE}" pid="147" name="Objective-Intranet_Publisher_Contact [system]">
    <vt:lpwstr/>
  </property>
  <property fmtid="{D5CDD505-2E9C-101B-9397-08002B2CF9AE}" pid="148" name="Objective-Intranet_Publisher_Email [system]">
    <vt:lpwstr/>
  </property>
  <property fmtid="{D5CDD505-2E9C-101B-9397-08002B2CF9AE}" pid="149" name="Objective-Intranet_Display_Name [system]">
    <vt:lpwstr/>
  </property>
  <property fmtid="{D5CDD505-2E9C-101B-9397-08002B2CF9AE}" pid="150" name="Objective-Free Text Subjects [system]">
    <vt:lpwstr/>
  </property>
  <property fmtid="{D5CDD505-2E9C-101B-9397-08002B2CF9AE}" pid="151" name="Objective-Intranet_Publishing_Requirement [system]">
    <vt:lpwstr/>
  </property>
  <property fmtid="{D5CDD505-2E9C-101B-9397-08002B2CF9AE}" pid="152" name="Objective-Intranet_Publishing_Instructions [system]">
    <vt:lpwstr/>
  </property>
  <property fmtid="{D5CDD505-2E9C-101B-9397-08002B2CF9AE}" pid="153" name="Objective-Document Published Version URL Link [system]">
    <vt:lpwstr>https://objectivesag.pirsa.sa.gov.au/id:A4850383/document/versions/published</vt:lpwstr>
  </property>
  <property fmtid="{D5CDD505-2E9C-101B-9397-08002B2CF9AE}" pid="154" name="Objective-Intranet URL Keyword [system]">
    <vt:lpwstr>%globals_asset_metadata_PublishedURL%</vt:lpwstr>
  </property>
  <property fmtid="{D5CDD505-2E9C-101B-9397-08002B2CF9AE}" pid="155" name="Objective-Intranet Short Name [system]">
    <vt:lpwstr>A4850383</vt:lpwstr>
  </property>
  <property fmtid="{D5CDD505-2E9C-101B-9397-08002B2CF9AE}" pid="156" name="Objective-Intranet_Publishing_Metadata_Schema [system]">
    <vt:lpwstr>73217</vt:lpwstr>
  </property>
  <property fmtid="{D5CDD505-2E9C-101B-9397-08002B2CF9AE}" pid="157" name="Objective-Intranet_Publishing_CSV_File_Operation [system]">
    <vt:lpwstr>E</vt:lpwstr>
  </property>
  <property fmtid="{D5CDD505-2E9C-101B-9397-08002B2CF9AE}" pid="158" name="Objective-Intranet_Asset_ID [system]">
    <vt:lpwstr/>
  </property>
  <property fmtid="{D5CDD505-2E9C-101B-9397-08002B2CF9AE}" pid="159" name="Objective-Date_Intranet_Link_Published [system]">
    <vt:lpwstr/>
  </property>
  <property fmtid="{D5CDD505-2E9C-101B-9397-08002B2CF9AE}" pid="160" name="Objective-Date_Intranet_Link_Next_Review_Due [system]">
    <vt:lpwstr/>
  </property>
  <property fmtid="{D5CDD505-2E9C-101B-9397-08002B2CF9AE}" pid="161" name="Objective-Date_Intranet_Link_Removed [system]">
    <vt:lpwstr/>
  </property>
  <property fmtid="{D5CDD505-2E9C-101B-9397-08002B2CF9AE}" pid="162" name="Objective-Internet Publishing Requestor [system]">
    <vt:lpwstr/>
  </property>
  <property fmtid="{D5CDD505-2E9C-101B-9397-08002B2CF9AE}" pid="163" name="Objective-Internet Publishing Requestor Email [system]">
    <vt:lpwstr/>
  </property>
  <property fmtid="{D5CDD505-2E9C-101B-9397-08002B2CF9AE}" pid="164" name="Objective-Internet Publisher Group [system]">
    <vt:lpwstr>CORP ICT Internet Website Publishing Workflow Group</vt:lpwstr>
  </property>
  <property fmtid="{D5CDD505-2E9C-101B-9397-08002B2CF9AE}" pid="165" name="Objective-Internet Publisher Contact [system]">
    <vt:lpwstr>publish, webpublish</vt:lpwstr>
  </property>
  <property fmtid="{D5CDD505-2E9C-101B-9397-08002B2CF9AE}" pid="166" name="Objective-Internet Publisher Email [system]">
    <vt:lpwstr>PIRSA.Webpublish@sa.gov.au</vt:lpwstr>
  </property>
  <property fmtid="{D5CDD505-2E9C-101B-9397-08002B2CF9AE}" pid="167" name="Objective-Internet Friendly Name [system]">
    <vt:lpwstr/>
  </property>
  <property fmtid="{D5CDD505-2E9C-101B-9397-08002B2CF9AE}" pid="168" name="Objective-Internet Document Type [system]">
    <vt:lpwstr/>
  </property>
  <property fmtid="{D5CDD505-2E9C-101B-9397-08002B2CF9AE}" pid="169" name="Objective-Internet Publishing Requirement [system]">
    <vt:lpwstr/>
  </property>
  <property fmtid="{D5CDD505-2E9C-101B-9397-08002B2CF9AE}" pid="170" name="Objective-Internet Publishing Instructions or Page URI [system]">
    <vt:lpwstr/>
  </property>
  <property fmtid="{D5CDD505-2E9C-101B-9397-08002B2CF9AE}" pid="171" name="Objective-Date Document Released [system]">
    <vt:lpwstr/>
  </property>
  <property fmtid="{D5CDD505-2E9C-101B-9397-08002B2CF9AE}" pid="172" name="Objective-Abstract [system]">
    <vt:lpwstr/>
  </property>
  <property fmtid="{D5CDD505-2E9C-101B-9397-08002B2CF9AE}" pid="173" name="Objective-External Link [system]">
    <vt:lpwstr/>
  </property>
  <property fmtid="{D5CDD505-2E9C-101B-9397-08002B2CF9AE}" pid="174" name="Objective-Publish Metadata Only [system]">
    <vt:lpwstr>No</vt:lpwstr>
  </property>
  <property fmtid="{D5CDD505-2E9C-101B-9397-08002B2CF9AE}" pid="175" name="Objective-Generate PDF Rendition [system]">
    <vt:lpwstr>No</vt:lpwstr>
  </property>
  <property fmtid="{D5CDD505-2E9C-101B-9397-08002B2CF9AE}" pid="176" name="Objective-Rendition Object ID [system]">
    <vt:lpwstr/>
  </property>
  <property fmtid="{D5CDD505-2E9C-101B-9397-08002B2CF9AE}" pid="177" name="Objective-Rendition Document Extension [system]">
    <vt:lpwstr/>
  </property>
  <property fmtid="{D5CDD505-2E9C-101B-9397-08002B2CF9AE}" pid="178" name="Objective-Accessibility Reviewed [system]">
    <vt:lpwstr/>
  </property>
  <property fmtid="{D5CDD505-2E9C-101B-9397-08002B2CF9AE}" pid="179" name="Objective-Accessibility Review Notes [system]">
    <vt:lpwstr/>
  </property>
  <property fmtid="{D5CDD505-2E9C-101B-9397-08002B2CF9AE}" pid="180" name="Objective-Collection or Program Title [system]">
    <vt:lpwstr/>
  </property>
  <property fmtid="{D5CDD505-2E9C-101B-9397-08002B2CF9AE}" pid="181" name="Objective-Sub Collection or Item ID [system]">
    <vt:lpwstr/>
  </property>
  <property fmtid="{D5CDD505-2E9C-101B-9397-08002B2CF9AE}" pid="182" name="Objective-Date Internet Document &amp; CSV File Published on Website [system]">
    <vt:lpwstr/>
  </property>
  <property fmtid="{D5CDD505-2E9C-101B-9397-08002B2CF9AE}" pid="183" name="Objective-Date Internet Document &amp; CSV File Next Review Due [system]">
    <vt:lpwstr/>
  </property>
  <property fmtid="{D5CDD505-2E9C-101B-9397-08002B2CF9AE}" pid="184" name="Objective-Date Internet Document &amp; CSV File Removed from Website [system]">
    <vt:lpwstr/>
  </property>
  <property fmtid="{D5CDD505-2E9C-101B-9397-08002B2CF9AE}" pid="185" name="Objective-Internet Publishing CSV File Operation [system]">
    <vt:lpwstr>A</vt:lpwstr>
  </property>
  <property fmtid="{D5CDD505-2E9C-101B-9397-08002B2CF9AE}" pid="186" name="Objective-Covers Period From [system]">
    <vt:lpwstr/>
  </property>
  <property fmtid="{D5CDD505-2E9C-101B-9397-08002B2CF9AE}" pid="187" name="Objective-Covers Period To [system]">
    <vt:lpwstr/>
  </property>
  <property fmtid="{D5CDD505-2E9C-101B-9397-08002B2CF9AE}" pid="188" name="Objective-Access Rights [system]">
    <vt:lpwstr>Closed</vt:lpwstr>
  </property>
  <property fmtid="{D5CDD505-2E9C-101B-9397-08002B2CF9AE}" pid="189" name="Objective-Vital_Record_Indicator [system]">
    <vt:lpwstr>No</vt:lpwstr>
  </property>
  <property fmtid="{D5CDD505-2E9C-101B-9397-08002B2CF9AE}" pid="190" name="Objective-Access Security Review Due Date [system]">
    <vt:lpwstr/>
  </property>
  <property fmtid="{D5CDD505-2E9C-101B-9397-08002B2CF9AE}" pid="191" name="Objective-Vital Records Review Due Date [system]">
    <vt:lpwstr/>
  </property>
  <property fmtid="{D5CDD505-2E9C-101B-9397-08002B2CF9AE}" pid="192" name="Objective-Internal Reference [system]">
    <vt:lpwstr/>
  </property>
  <property fmtid="{D5CDD505-2E9C-101B-9397-08002B2CF9AE}" pid="193" name="Objective-Media_Storage_Format [system]">
    <vt:lpwstr>Text</vt:lpwstr>
  </property>
  <property fmtid="{D5CDD505-2E9C-101B-9397-08002B2CF9AE}" pid="194" name="Objective-Jurisdiction [system]">
    <vt:lpwstr>SA</vt:lpwstr>
  </property>
  <property fmtid="{D5CDD505-2E9C-101B-9397-08002B2CF9AE}" pid="195" name="Objective-Language [system]">
    <vt:lpwstr>English (en)</vt:lpwstr>
  </property>
  <property fmtid="{D5CDD505-2E9C-101B-9397-08002B2CF9AE}" pid="196" name="Objective-Intellectual_Property_Rights [system]">
    <vt:lpwstr>SA Government</vt:lpwstr>
  </property>
  <property fmtid="{D5CDD505-2E9C-101B-9397-08002B2CF9AE}" pid="197" name="Objective-Date Emailed to DPC [system]">
    <vt:lpwstr/>
  </property>
  <property fmtid="{D5CDD505-2E9C-101B-9397-08002B2CF9AE}" pid="198" name="Objective-Date Emailed to DTF [system]">
    <vt:lpwstr/>
  </property>
  <property fmtid="{D5CDD505-2E9C-101B-9397-08002B2CF9AE}" pid="199" name="Objective-Date Emailed to Ministers Office [system]">
    <vt:lpwstr/>
  </property>
  <property fmtid="{D5CDD505-2E9C-101B-9397-08002B2CF9AE}" pid="200" name="Objective-Disposal Reasons [system]">
    <vt:lpwstr/>
  </property>
  <property fmtid="{D5CDD505-2E9C-101B-9397-08002B2CF9AE}" pid="201" name="Objective-Date to be Exported [system]">
    <vt:lpwstr/>
  </property>
  <property fmtid="{D5CDD505-2E9C-101B-9397-08002B2CF9AE}" pid="202" name="Objective-Used By System Admin Only [system]">
    <vt:lpwstr/>
  </property>
  <property fmtid="{D5CDD505-2E9C-101B-9397-08002B2CF9AE}" pid="203" name="Objective-Old Agency [system]">
    <vt:lpwstr/>
  </property>
  <property fmtid="{D5CDD505-2E9C-101B-9397-08002B2CF9AE}" pid="204" name="Objective-Old Business Division [system]">
    <vt:lpwstr/>
  </property>
  <property fmtid="{D5CDD505-2E9C-101B-9397-08002B2CF9AE}" pid="205" name="Objective-Old Workgroup [system]">
    <vt:lpwstr/>
  </property>
  <property fmtid="{D5CDD505-2E9C-101B-9397-08002B2CF9AE}" pid="206" name="Objective-Old Section [system]">
    <vt:lpwstr/>
  </property>
</Properties>
</file>