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2"/>
  </p:notesMasterIdLst>
  <p:handoutMasterIdLst>
    <p:handoutMasterId r:id="rId63"/>
  </p:handoutMasterIdLst>
  <p:sldIdLst>
    <p:sldId id="257" r:id="rId2"/>
    <p:sldId id="259" r:id="rId3"/>
    <p:sldId id="262" r:id="rId4"/>
    <p:sldId id="318" r:id="rId5"/>
    <p:sldId id="278" r:id="rId6"/>
    <p:sldId id="304" r:id="rId7"/>
    <p:sldId id="305" r:id="rId8"/>
    <p:sldId id="319" r:id="rId9"/>
    <p:sldId id="320" r:id="rId10"/>
    <p:sldId id="321" r:id="rId11"/>
    <p:sldId id="342" r:id="rId12"/>
    <p:sldId id="349" r:id="rId13"/>
    <p:sldId id="350" r:id="rId14"/>
    <p:sldId id="322" r:id="rId15"/>
    <p:sldId id="306" r:id="rId16"/>
    <p:sldId id="348" r:id="rId17"/>
    <p:sldId id="343" r:id="rId18"/>
    <p:sldId id="291" r:id="rId19"/>
    <p:sldId id="290" r:id="rId20"/>
    <p:sldId id="323" r:id="rId21"/>
    <p:sldId id="344" r:id="rId22"/>
    <p:sldId id="352" r:id="rId23"/>
    <p:sldId id="324" r:id="rId24"/>
    <p:sldId id="297" r:id="rId25"/>
    <p:sldId id="277" r:id="rId26"/>
    <p:sldId id="351" r:id="rId27"/>
    <p:sldId id="325" r:id="rId28"/>
    <p:sldId id="307" r:id="rId29"/>
    <p:sldId id="326" r:id="rId30"/>
    <p:sldId id="274" r:id="rId31"/>
    <p:sldId id="303" r:id="rId32"/>
    <p:sldId id="296" r:id="rId33"/>
    <p:sldId id="299" r:id="rId34"/>
    <p:sldId id="346" r:id="rId35"/>
    <p:sldId id="327" r:id="rId36"/>
    <p:sldId id="328" r:id="rId37"/>
    <p:sldId id="329" r:id="rId38"/>
    <p:sldId id="330" r:id="rId39"/>
    <p:sldId id="331" r:id="rId40"/>
    <p:sldId id="308" r:id="rId41"/>
    <p:sldId id="332" r:id="rId42"/>
    <p:sldId id="333" r:id="rId43"/>
    <p:sldId id="341" r:id="rId44"/>
    <p:sldId id="340" r:id="rId45"/>
    <p:sldId id="334" r:id="rId46"/>
    <p:sldId id="345" r:id="rId47"/>
    <p:sldId id="335" r:id="rId48"/>
    <p:sldId id="336" r:id="rId49"/>
    <p:sldId id="337" r:id="rId50"/>
    <p:sldId id="309" r:id="rId51"/>
    <p:sldId id="338" r:id="rId52"/>
    <p:sldId id="339" r:id="rId53"/>
    <p:sldId id="287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656"/>
  </p:normalViewPr>
  <p:slideViewPr>
    <p:cSldViewPr>
      <p:cViewPr varScale="1">
        <p:scale>
          <a:sx n="121" d="100"/>
          <a:sy n="121" d="100"/>
        </p:scale>
        <p:origin x="17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71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13DE4-838F-9F4A-94D2-F8FED8803119}" type="doc">
      <dgm:prSet loTypeId="urn:microsoft.com/office/officeart/2005/8/layout/process1" loCatId="" qsTypeId="urn:microsoft.com/office/officeart/2005/8/quickstyle/simple4" qsCatId="simple" csTypeId="urn:microsoft.com/office/officeart/2005/8/colors/accent6_2" csCatId="accent6" phldr="1"/>
      <dgm:spPr/>
    </dgm:pt>
    <dgm:pt modelId="{963F9F22-2639-2147-BA9E-DA238BFF7C1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Idea, problem or opportunity</a:t>
          </a:r>
        </a:p>
      </dgm:t>
    </dgm:pt>
    <dgm:pt modelId="{53385738-A50F-8946-BB28-7574AD20A693}" type="parTrans" cxnId="{A01E9E26-8C4D-724A-9F3B-F2271EA3ACE3}">
      <dgm:prSet/>
      <dgm:spPr/>
      <dgm:t>
        <a:bodyPr/>
        <a:lstStyle/>
        <a:p>
          <a:endParaRPr lang="en-AU"/>
        </a:p>
      </dgm:t>
    </dgm:pt>
    <dgm:pt modelId="{19082F65-4853-6F4A-8588-47510EC251E5}" type="sibTrans" cxnId="{A01E9E26-8C4D-724A-9F3B-F2271EA3ACE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AU"/>
        </a:p>
      </dgm:t>
    </dgm:pt>
    <dgm:pt modelId="{FDB79D1D-15CF-AE4D-AB90-3379495FBEE5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Initiation and Definition</a:t>
          </a:r>
        </a:p>
      </dgm:t>
    </dgm:pt>
    <dgm:pt modelId="{83D294D7-6D3D-AE4D-A9D4-DD2BF41BF1B1}" type="parTrans" cxnId="{423E5A79-2397-394A-9DA7-A2968DA9B0BC}">
      <dgm:prSet/>
      <dgm:spPr/>
      <dgm:t>
        <a:bodyPr/>
        <a:lstStyle/>
        <a:p>
          <a:endParaRPr lang="en-AU"/>
        </a:p>
      </dgm:t>
    </dgm:pt>
    <dgm:pt modelId="{CE955392-FBB3-CE48-8BFB-97777502CAE6}" type="sibTrans" cxnId="{423E5A79-2397-394A-9DA7-A2968DA9B0B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AU"/>
        </a:p>
      </dgm:t>
    </dgm:pt>
    <dgm:pt modelId="{19413DC5-BAFC-014A-8E5A-16DAE44347DC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Planning &amp; Specification</a:t>
          </a:r>
        </a:p>
      </dgm:t>
    </dgm:pt>
    <dgm:pt modelId="{BD81CD2C-EF86-E541-A33C-FD559519400A}" type="parTrans" cxnId="{0BC7B83C-C3E3-9847-8CC8-B059BD61A4F9}">
      <dgm:prSet/>
      <dgm:spPr/>
      <dgm:t>
        <a:bodyPr/>
        <a:lstStyle/>
        <a:p>
          <a:endParaRPr lang="en-AU"/>
        </a:p>
      </dgm:t>
    </dgm:pt>
    <dgm:pt modelId="{1CBF6EA0-18A4-7A41-8574-2B229AA14187}" type="sibTrans" cxnId="{0BC7B83C-C3E3-9847-8CC8-B059BD61A4F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AU"/>
        </a:p>
      </dgm:t>
    </dgm:pt>
    <dgm:pt modelId="{5A2A97A7-D9A5-194D-9386-818B7253308A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Delivery</a:t>
          </a:r>
        </a:p>
      </dgm:t>
    </dgm:pt>
    <dgm:pt modelId="{16B6CB4D-CC7D-CC45-9542-DAAAA5E3D4B9}" type="parTrans" cxnId="{3000D1E4-850F-7F46-A15F-6F267EB45CB6}">
      <dgm:prSet/>
      <dgm:spPr/>
      <dgm:t>
        <a:bodyPr/>
        <a:lstStyle/>
        <a:p>
          <a:endParaRPr lang="en-AU"/>
        </a:p>
      </dgm:t>
    </dgm:pt>
    <dgm:pt modelId="{77D68586-0BCC-6641-8856-10E12ADCFD96}" type="sibTrans" cxnId="{3000D1E4-850F-7F46-A15F-6F267EB45CB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AU"/>
        </a:p>
      </dgm:t>
    </dgm:pt>
    <dgm:pt modelId="{7685E662-B39C-044A-8F33-CC263CE51359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Completion</a:t>
          </a:r>
        </a:p>
      </dgm:t>
    </dgm:pt>
    <dgm:pt modelId="{27E6A216-C147-534E-98BA-859196F37118}" type="parTrans" cxnId="{67FA1666-3209-C245-B888-0267070EDC77}">
      <dgm:prSet/>
      <dgm:spPr/>
      <dgm:t>
        <a:bodyPr/>
        <a:lstStyle/>
        <a:p>
          <a:endParaRPr lang="en-AU"/>
        </a:p>
      </dgm:t>
    </dgm:pt>
    <dgm:pt modelId="{102D64DD-A8CC-4648-85B5-29E8D473AFDD}" type="sibTrans" cxnId="{67FA1666-3209-C245-B888-0267070EDC77}">
      <dgm:prSet/>
      <dgm:spPr/>
      <dgm:t>
        <a:bodyPr/>
        <a:lstStyle/>
        <a:p>
          <a:endParaRPr lang="en-AU"/>
        </a:p>
      </dgm:t>
    </dgm:pt>
    <dgm:pt modelId="{11EB56BD-8DD4-1B42-9CD6-83EA84D6A806}" type="pres">
      <dgm:prSet presAssocID="{E4013DE4-838F-9F4A-94D2-F8FED8803119}" presName="Name0" presStyleCnt="0">
        <dgm:presLayoutVars>
          <dgm:dir/>
          <dgm:resizeHandles val="exact"/>
        </dgm:presLayoutVars>
      </dgm:prSet>
      <dgm:spPr/>
    </dgm:pt>
    <dgm:pt modelId="{69CC395A-5623-7B48-ABC3-2194D66D68FD}" type="pres">
      <dgm:prSet presAssocID="{963F9F22-2639-2147-BA9E-DA238BFF7C1E}" presName="node" presStyleLbl="node1" presStyleIdx="0" presStyleCnt="5">
        <dgm:presLayoutVars>
          <dgm:bulletEnabled val="1"/>
        </dgm:presLayoutVars>
      </dgm:prSet>
      <dgm:spPr/>
    </dgm:pt>
    <dgm:pt modelId="{2EDCB924-953B-E642-997C-C3EBF05BE78E}" type="pres">
      <dgm:prSet presAssocID="{19082F65-4853-6F4A-8588-47510EC251E5}" presName="sibTrans" presStyleLbl="sibTrans2D1" presStyleIdx="0" presStyleCnt="4"/>
      <dgm:spPr/>
    </dgm:pt>
    <dgm:pt modelId="{A0A14BFF-EEB8-8B44-A0FB-DA3FEC70C811}" type="pres">
      <dgm:prSet presAssocID="{19082F65-4853-6F4A-8588-47510EC251E5}" presName="connectorText" presStyleLbl="sibTrans2D1" presStyleIdx="0" presStyleCnt="4"/>
      <dgm:spPr/>
    </dgm:pt>
    <dgm:pt modelId="{C9C50E9F-D60F-114E-854E-82802EC483C7}" type="pres">
      <dgm:prSet presAssocID="{FDB79D1D-15CF-AE4D-AB90-3379495FBEE5}" presName="node" presStyleLbl="node1" presStyleIdx="1" presStyleCnt="5">
        <dgm:presLayoutVars>
          <dgm:bulletEnabled val="1"/>
        </dgm:presLayoutVars>
      </dgm:prSet>
      <dgm:spPr/>
    </dgm:pt>
    <dgm:pt modelId="{F3E4BA74-AE66-C640-A6FF-8CDDAB266C4A}" type="pres">
      <dgm:prSet presAssocID="{CE955392-FBB3-CE48-8BFB-97777502CAE6}" presName="sibTrans" presStyleLbl="sibTrans2D1" presStyleIdx="1" presStyleCnt="4"/>
      <dgm:spPr/>
    </dgm:pt>
    <dgm:pt modelId="{5C8A6DE9-7FE0-D744-9CAA-FDA38BD2871F}" type="pres">
      <dgm:prSet presAssocID="{CE955392-FBB3-CE48-8BFB-97777502CAE6}" presName="connectorText" presStyleLbl="sibTrans2D1" presStyleIdx="1" presStyleCnt="4"/>
      <dgm:spPr/>
    </dgm:pt>
    <dgm:pt modelId="{EEA6947A-9DC7-6140-BB05-2C19999FA699}" type="pres">
      <dgm:prSet presAssocID="{19413DC5-BAFC-014A-8E5A-16DAE44347DC}" presName="node" presStyleLbl="node1" presStyleIdx="2" presStyleCnt="5">
        <dgm:presLayoutVars>
          <dgm:bulletEnabled val="1"/>
        </dgm:presLayoutVars>
      </dgm:prSet>
      <dgm:spPr/>
    </dgm:pt>
    <dgm:pt modelId="{7A56D358-0C04-A541-8C9E-40EF8810DBA3}" type="pres">
      <dgm:prSet presAssocID="{1CBF6EA0-18A4-7A41-8574-2B229AA14187}" presName="sibTrans" presStyleLbl="sibTrans2D1" presStyleIdx="2" presStyleCnt="4"/>
      <dgm:spPr/>
    </dgm:pt>
    <dgm:pt modelId="{04614673-DCC5-8C4A-9DE6-510478EE1129}" type="pres">
      <dgm:prSet presAssocID="{1CBF6EA0-18A4-7A41-8574-2B229AA14187}" presName="connectorText" presStyleLbl="sibTrans2D1" presStyleIdx="2" presStyleCnt="4"/>
      <dgm:spPr/>
    </dgm:pt>
    <dgm:pt modelId="{5FE031B4-D87A-D846-B2D8-FD4019B52496}" type="pres">
      <dgm:prSet presAssocID="{5A2A97A7-D9A5-194D-9386-818B7253308A}" presName="node" presStyleLbl="node1" presStyleIdx="3" presStyleCnt="5">
        <dgm:presLayoutVars>
          <dgm:bulletEnabled val="1"/>
        </dgm:presLayoutVars>
      </dgm:prSet>
      <dgm:spPr/>
    </dgm:pt>
    <dgm:pt modelId="{6647AF2B-E64C-0C4E-8502-92B67CACA8DB}" type="pres">
      <dgm:prSet presAssocID="{77D68586-0BCC-6641-8856-10E12ADCFD96}" presName="sibTrans" presStyleLbl="sibTrans2D1" presStyleIdx="3" presStyleCnt="4"/>
      <dgm:spPr/>
    </dgm:pt>
    <dgm:pt modelId="{D223FC38-2025-D24E-BFD1-2055E07D0F1A}" type="pres">
      <dgm:prSet presAssocID="{77D68586-0BCC-6641-8856-10E12ADCFD96}" presName="connectorText" presStyleLbl="sibTrans2D1" presStyleIdx="3" presStyleCnt="4"/>
      <dgm:spPr/>
    </dgm:pt>
    <dgm:pt modelId="{0454D5FF-D6A8-BD44-A424-B7BA13C4785A}" type="pres">
      <dgm:prSet presAssocID="{7685E662-B39C-044A-8F33-CC263CE51359}" presName="node" presStyleLbl="node1" presStyleIdx="4" presStyleCnt="5">
        <dgm:presLayoutVars>
          <dgm:bulletEnabled val="1"/>
        </dgm:presLayoutVars>
      </dgm:prSet>
      <dgm:spPr/>
    </dgm:pt>
  </dgm:ptLst>
  <dgm:cxnLst>
    <dgm:cxn modelId="{3F868418-3E97-D44D-9C8F-B1A001DA0529}" type="presOf" srcId="{7685E662-B39C-044A-8F33-CC263CE51359}" destId="{0454D5FF-D6A8-BD44-A424-B7BA13C4785A}" srcOrd="0" destOrd="0" presId="urn:microsoft.com/office/officeart/2005/8/layout/process1"/>
    <dgm:cxn modelId="{24293E22-F7D9-5F4A-9BF4-527702B216A6}" type="presOf" srcId="{FDB79D1D-15CF-AE4D-AB90-3379495FBEE5}" destId="{C9C50E9F-D60F-114E-854E-82802EC483C7}" srcOrd="0" destOrd="0" presId="urn:microsoft.com/office/officeart/2005/8/layout/process1"/>
    <dgm:cxn modelId="{A01E9E26-8C4D-724A-9F3B-F2271EA3ACE3}" srcId="{E4013DE4-838F-9F4A-94D2-F8FED8803119}" destId="{963F9F22-2639-2147-BA9E-DA238BFF7C1E}" srcOrd="0" destOrd="0" parTransId="{53385738-A50F-8946-BB28-7574AD20A693}" sibTransId="{19082F65-4853-6F4A-8588-47510EC251E5}"/>
    <dgm:cxn modelId="{3754BC26-1316-3A48-A1F3-D050685C567E}" type="presOf" srcId="{1CBF6EA0-18A4-7A41-8574-2B229AA14187}" destId="{04614673-DCC5-8C4A-9DE6-510478EE1129}" srcOrd="1" destOrd="0" presId="urn:microsoft.com/office/officeart/2005/8/layout/process1"/>
    <dgm:cxn modelId="{4FBB3B29-F82D-2A4C-90F8-07C734BAD3F3}" type="presOf" srcId="{77D68586-0BCC-6641-8856-10E12ADCFD96}" destId="{D223FC38-2025-D24E-BFD1-2055E07D0F1A}" srcOrd="1" destOrd="0" presId="urn:microsoft.com/office/officeart/2005/8/layout/process1"/>
    <dgm:cxn modelId="{0BC7B83C-C3E3-9847-8CC8-B059BD61A4F9}" srcId="{E4013DE4-838F-9F4A-94D2-F8FED8803119}" destId="{19413DC5-BAFC-014A-8E5A-16DAE44347DC}" srcOrd="2" destOrd="0" parTransId="{BD81CD2C-EF86-E541-A33C-FD559519400A}" sibTransId="{1CBF6EA0-18A4-7A41-8574-2B229AA14187}"/>
    <dgm:cxn modelId="{1CC87248-777D-CC47-8DCF-BB390B230B51}" type="presOf" srcId="{1CBF6EA0-18A4-7A41-8574-2B229AA14187}" destId="{7A56D358-0C04-A541-8C9E-40EF8810DBA3}" srcOrd="0" destOrd="0" presId="urn:microsoft.com/office/officeart/2005/8/layout/process1"/>
    <dgm:cxn modelId="{1B14C058-96FD-D04E-838D-46B50107CE0D}" type="presOf" srcId="{CE955392-FBB3-CE48-8BFB-97777502CAE6}" destId="{F3E4BA74-AE66-C640-A6FF-8CDDAB266C4A}" srcOrd="0" destOrd="0" presId="urn:microsoft.com/office/officeart/2005/8/layout/process1"/>
    <dgm:cxn modelId="{EC64BE5B-B4DF-F74C-AD3D-8A6FF757D0A9}" type="presOf" srcId="{19413DC5-BAFC-014A-8E5A-16DAE44347DC}" destId="{EEA6947A-9DC7-6140-BB05-2C19999FA699}" srcOrd="0" destOrd="0" presId="urn:microsoft.com/office/officeart/2005/8/layout/process1"/>
    <dgm:cxn modelId="{67FA1666-3209-C245-B888-0267070EDC77}" srcId="{E4013DE4-838F-9F4A-94D2-F8FED8803119}" destId="{7685E662-B39C-044A-8F33-CC263CE51359}" srcOrd="4" destOrd="0" parTransId="{27E6A216-C147-534E-98BA-859196F37118}" sibTransId="{102D64DD-A8CC-4648-85B5-29E8D473AFDD}"/>
    <dgm:cxn modelId="{E34BA469-DA66-9B4E-A86C-629135457508}" type="presOf" srcId="{19082F65-4853-6F4A-8588-47510EC251E5}" destId="{A0A14BFF-EEB8-8B44-A0FB-DA3FEC70C811}" srcOrd="1" destOrd="0" presId="urn:microsoft.com/office/officeart/2005/8/layout/process1"/>
    <dgm:cxn modelId="{423E5A79-2397-394A-9DA7-A2968DA9B0BC}" srcId="{E4013DE4-838F-9F4A-94D2-F8FED8803119}" destId="{FDB79D1D-15CF-AE4D-AB90-3379495FBEE5}" srcOrd="1" destOrd="0" parTransId="{83D294D7-6D3D-AE4D-A9D4-DD2BF41BF1B1}" sibTransId="{CE955392-FBB3-CE48-8BFB-97777502CAE6}"/>
    <dgm:cxn modelId="{EE2ED884-4E3D-144E-B54C-3DCCDA950AC3}" type="presOf" srcId="{E4013DE4-838F-9F4A-94D2-F8FED8803119}" destId="{11EB56BD-8DD4-1B42-9CD6-83EA84D6A806}" srcOrd="0" destOrd="0" presId="urn:microsoft.com/office/officeart/2005/8/layout/process1"/>
    <dgm:cxn modelId="{CBD2D3B6-A59F-0B47-9747-360758066963}" type="presOf" srcId="{5A2A97A7-D9A5-194D-9386-818B7253308A}" destId="{5FE031B4-D87A-D846-B2D8-FD4019B52496}" srcOrd="0" destOrd="0" presId="urn:microsoft.com/office/officeart/2005/8/layout/process1"/>
    <dgm:cxn modelId="{704BA9DE-E0CE-9F42-98F7-7DE12FDCE384}" type="presOf" srcId="{19082F65-4853-6F4A-8588-47510EC251E5}" destId="{2EDCB924-953B-E642-997C-C3EBF05BE78E}" srcOrd="0" destOrd="0" presId="urn:microsoft.com/office/officeart/2005/8/layout/process1"/>
    <dgm:cxn modelId="{3000D1E4-850F-7F46-A15F-6F267EB45CB6}" srcId="{E4013DE4-838F-9F4A-94D2-F8FED8803119}" destId="{5A2A97A7-D9A5-194D-9386-818B7253308A}" srcOrd="3" destOrd="0" parTransId="{16B6CB4D-CC7D-CC45-9542-DAAAA5E3D4B9}" sibTransId="{77D68586-0BCC-6641-8856-10E12ADCFD96}"/>
    <dgm:cxn modelId="{EBEAFBE6-5163-5F4D-9FC8-8FC93E213A05}" type="presOf" srcId="{77D68586-0BCC-6641-8856-10E12ADCFD96}" destId="{6647AF2B-E64C-0C4E-8502-92B67CACA8DB}" srcOrd="0" destOrd="0" presId="urn:microsoft.com/office/officeart/2005/8/layout/process1"/>
    <dgm:cxn modelId="{0008F1F4-0738-004B-AF4A-1B1B9CE37093}" type="presOf" srcId="{CE955392-FBB3-CE48-8BFB-97777502CAE6}" destId="{5C8A6DE9-7FE0-D744-9CAA-FDA38BD2871F}" srcOrd="1" destOrd="0" presId="urn:microsoft.com/office/officeart/2005/8/layout/process1"/>
    <dgm:cxn modelId="{BD9D01FE-CF97-8247-913C-810B39A5DEF4}" type="presOf" srcId="{963F9F22-2639-2147-BA9E-DA238BFF7C1E}" destId="{69CC395A-5623-7B48-ABC3-2194D66D68FD}" srcOrd="0" destOrd="0" presId="urn:microsoft.com/office/officeart/2005/8/layout/process1"/>
    <dgm:cxn modelId="{B4A6A52A-AA8F-E84E-A1CC-07E560221A7D}" type="presParOf" srcId="{11EB56BD-8DD4-1B42-9CD6-83EA84D6A806}" destId="{69CC395A-5623-7B48-ABC3-2194D66D68FD}" srcOrd="0" destOrd="0" presId="urn:microsoft.com/office/officeart/2005/8/layout/process1"/>
    <dgm:cxn modelId="{1112115A-48E3-B24B-9F14-7EA4A6A9867B}" type="presParOf" srcId="{11EB56BD-8DD4-1B42-9CD6-83EA84D6A806}" destId="{2EDCB924-953B-E642-997C-C3EBF05BE78E}" srcOrd="1" destOrd="0" presId="urn:microsoft.com/office/officeart/2005/8/layout/process1"/>
    <dgm:cxn modelId="{A2C948FD-DDA1-434B-BBFB-D03F5B5CE437}" type="presParOf" srcId="{2EDCB924-953B-E642-997C-C3EBF05BE78E}" destId="{A0A14BFF-EEB8-8B44-A0FB-DA3FEC70C811}" srcOrd="0" destOrd="0" presId="urn:microsoft.com/office/officeart/2005/8/layout/process1"/>
    <dgm:cxn modelId="{175C1DC0-F77E-6340-B62A-8781A5395B2E}" type="presParOf" srcId="{11EB56BD-8DD4-1B42-9CD6-83EA84D6A806}" destId="{C9C50E9F-D60F-114E-854E-82802EC483C7}" srcOrd="2" destOrd="0" presId="urn:microsoft.com/office/officeart/2005/8/layout/process1"/>
    <dgm:cxn modelId="{99BFBE35-305E-F841-B219-17C49CCAA304}" type="presParOf" srcId="{11EB56BD-8DD4-1B42-9CD6-83EA84D6A806}" destId="{F3E4BA74-AE66-C640-A6FF-8CDDAB266C4A}" srcOrd="3" destOrd="0" presId="urn:microsoft.com/office/officeart/2005/8/layout/process1"/>
    <dgm:cxn modelId="{42A5B406-EC5A-4248-92B6-3846F98496D1}" type="presParOf" srcId="{F3E4BA74-AE66-C640-A6FF-8CDDAB266C4A}" destId="{5C8A6DE9-7FE0-D744-9CAA-FDA38BD2871F}" srcOrd="0" destOrd="0" presId="urn:microsoft.com/office/officeart/2005/8/layout/process1"/>
    <dgm:cxn modelId="{BF022D60-DEED-3943-9491-54054827ECE9}" type="presParOf" srcId="{11EB56BD-8DD4-1B42-9CD6-83EA84D6A806}" destId="{EEA6947A-9DC7-6140-BB05-2C19999FA699}" srcOrd="4" destOrd="0" presId="urn:microsoft.com/office/officeart/2005/8/layout/process1"/>
    <dgm:cxn modelId="{30154BCF-A2F3-7344-9885-3C09A8896C0E}" type="presParOf" srcId="{11EB56BD-8DD4-1B42-9CD6-83EA84D6A806}" destId="{7A56D358-0C04-A541-8C9E-40EF8810DBA3}" srcOrd="5" destOrd="0" presId="urn:microsoft.com/office/officeart/2005/8/layout/process1"/>
    <dgm:cxn modelId="{724BC02C-52B0-0F4F-8D77-C86B1BC62B6B}" type="presParOf" srcId="{7A56D358-0C04-A541-8C9E-40EF8810DBA3}" destId="{04614673-DCC5-8C4A-9DE6-510478EE1129}" srcOrd="0" destOrd="0" presId="urn:microsoft.com/office/officeart/2005/8/layout/process1"/>
    <dgm:cxn modelId="{D4A04978-D4D0-3948-B12F-CE8EA9B3D399}" type="presParOf" srcId="{11EB56BD-8DD4-1B42-9CD6-83EA84D6A806}" destId="{5FE031B4-D87A-D846-B2D8-FD4019B52496}" srcOrd="6" destOrd="0" presId="urn:microsoft.com/office/officeart/2005/8/layout/process1"/>
    <dgm:cxn modelId="{6B81F2FE-A965-6D45-A783-B136A2A10B5E}" type="presParOf" srcId="{11EB56BD-8DD4-1B42-9CD6-83EA84D6A806}" destId="{6647AF2B-E64C-0C4E-8502-92B67CACA8DB}" srcOrd="7" destOrd="0" presId="urn:microsoft.com/office/officeart/2005/8/layout/process1"/>
    <dgm:cxn modelId="{F0905D59-E4C9-D244-A477-EF733C2BB62D}" type="presParOf" srcId="{6647AF2B-E64C-0C4E-8502-92B67CACA8DB}" destId="{D223FC38-2025-D24E-BFD1-2055E07D0F1A}" srcOrd="0" destOrd="0" presId="urn:microsoft.com/office/officeart/2005/8/layout/process1"/>
    <dgm:cxn modelId="{E8B02AA8-BE2D-8B49-A882-45458C39FAB4}" type="presParOf" srcId="{11EB56BD-8DD4-1B42-9CD6-83EA84D6A806}" destId="{0454D5FF-D6A8-BD44-A424-B7BA13C4785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13DE4-838F-9F4A-94D2-F8FED8803119}" type="doc">
      <dgm:prSet loTypeId="urn:microsoft.com/office/officeart/2005/8/layout/process1" loCatId="" qsTypeId="urn:microsoft.com/office/officeart/2005/8/quickstyle/simple4" qsCatId="simple" csTypeId="urn:microsoft.com/office/officeart/2005/8/colors/accent6_2" csCatId="accent6" phldr="1"/>
      <dgm:spPr/>
    </dgm:pt>
    <dgm:pt modelId="{FDB79D1D-15CF-AE4D-AB90-3379495FBEE5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Project concept requires approval for move to detailed planning</a:t>
          </a:r>
        </a:p>
      </dgm:t>
    </dgm:pt>
    <dgm:pt modelId="{83D294D7-6D3D-AE4D-A9D4-DD2BF41BF1B1}" type="parTrans" cxnId="{423E5A79-2397-394A-9DA7-A2968DA9B0BC}">
      <dgm:prSet/>
      <dgm:spPr/>
      <dgm:t>
        <a:bodyPr/>
        <a:lstStyle/>
        <a:p>
          <a:endParaRPr lang="en-AU"/>
        </a:p>
      </dgm:t>
    </dgm:pt>
    <dgm:pt modelId="{CE955392-FBB3-CE48-8BFB-97777502CAE6}" type="sibTrans" cxnId="{423E5A79-2397-394A-9DA7-A2968DA9B0BC}">
      <dgm:prSet/>
      <dgm:spPr>
        <a:noFill/>
      </dgm:spPr>
      <dgm:t>
        <a:bodyPr/>
        <a:lstStyle/>
        <a:p>
          <a:endParaRPr lang="en-AU"/>
        </a:p>
      </dgm:t>
    </dgm:pt>
    <dgm:pt modelId="{19413DC5-BAFC-014A-8E5A-16DAE44347DC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Project Plan requires approval to proceed to deliver</a:t>
          </a:r>
        </a:p>
      </dgm:t>
    </dgm:pt>
    <dgm:pt modelId="{BD81CD2C-EF86-E541-A33C-FD559519400A}" type="parTrans" cxnId="{0BC7B83C-C3E3-9847-8CC8-B059BD61A4F9}">
      <dgm:prSet/>
      <dgm:spPr/>
      <dgm:t>
        <a:bodyPr/>
        <a:lstStyle/>
        <a:p>
          <a:endParaRPr lang="en-AU"/>
        </a:p>
      </dgm:t>
    </dgm:pt>
    <dgm:pt modelId="{1CBF6EA0-18A4-7A41-8574-2B229AA14187}" type="sibTrans" cxnId="{0BC7B83C-C3E3-9847-8CC8-B059BD61A4F9}">
      <dgm:prSet/>
      <dgm:spPr>
        <a:noFill/>
      </dgm:spPr>
      <dgm:t>
        <a:bodyPr/>
        <a:lstStyle/>
        <a:p>
          <a:endParaRPr lang="en-AU"/>
        </a:p>
      </dgm:t>
    </dgm:pt>
    <dgm:pt modelId="{5A2A97A7-D9A5-194D-9386-818B7253308A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Approvals required to continue or change</a:t>
          </a:r>
        </a:p>
      </dgm:t>
    </dgm:pt>
    <dgm:pt modelId="{16B6CB4D-CC7D-CC45-9542-DAAAA5E3D4B9}" type="parTrans" cxnId="{3000D1E4-850F-7F46-A15F-6F267EB45CB6}">
      <dgm:prSet/>
      <dgm:spPr/>
      <dgm:t>
        <a:bodyPr/>
        <a:lstStyle/>
        <a:p>
          <a:endParaRPr lang="en-AU"/>
        </a:p>
      </dgm:t>
    </dgm:pt>
    <dgm:pt modelId="{77D68586-0BCC-6641-8856-10E12ADCFD96}" type="sibTrans" cxnId="{3000D1E4-850F-7F46-A15F-6F267EB45CB6}">
      <dgm:prSet/>
      <dgm:spPr>
        <a:noFill/>
      </dgm:spPr>
      <dgm:t>
        <a:bodyPr/>
        <a:lstStyle/>
        <a:p>
          <a:endParaRPr lang="en-AU"/>
        </a:p>
      </dgm:t>
    </dgm:pt>
    <dgm:pt modelId="{7685E662-B39C-044A-8F33-CC263CE51359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Sign off or acceptance to complete</a:t>
          </a:r>
        </a:p>
      </dgm:t>
    </dgm:pt>
    <dgm:pt modelId="{27E6A216-C147-534E-98BA-859196F37118}" type="parTrans" cxnId="{67FA1666-3209-C245-B888-0267070EDC77}">
      <dgm:prSet/>
      <dgm:spPr/>
      <dgm:t>
        <a:bodyPr/>
        <a:lstStyle/>
        <a:p>
          <a:endParaRPr lang="en-AU"/>
        </a:p>
      </dgm:t>
    </dgm:pt>
    <dgm:pt modelId="{102D64DD-A8CC-4648-85B5-29E8D473AFDD}" type="sibTrans" cxnId="{67FA1666-3209-C245-B888-0267070EDC77}">
      <dgm:prSet/>
      <dgm:spPr/>
      <dgm:t>
        <a:bodyPr/>
        <a:lstStyle/>
        <a:p>
          <a:endParaRPr lang="en-AU"/>
        </a:p>
      </dgm:t>
    </dgm:pt>
    <dgm:pt modelId="{963F9F22-2639-2147-BA9E-DA238BFF7C1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AU" dirty="0">
              <a:effectLst/>
            </a:rPr>
            <a:t>Approvals required</a:t>
          </a:r>
        </a:p>
      </dgm:t>
    </dgm:pt>
    <dgm:pt modelId="{19082F65-4853-6F4A-8588-47510EC251E5}" type="sibTrans" cxnId="{A01E9E26-8C4D-724A-9F3B-F2271EA3ACE3}">
      <dgm:prSet/>
      <dgm:spPr>
        <a:noFill/>
      </dgm:spPr>
      <dgm:t>
        <a:bodyPr/>
        <a:lstStyle/>
        <a:p>
          <a:endParaRPr lang="en-AU"/>
        </a:p>
      </dgm:t>
    </dgm:pt>
    <dgm:pt modelId="{53385738-A50F-8946-BB28-7574AD20A693}" type="parTrans" cxnId="{A01E9E26-8C4D-724A-9F3B-F2271EA3ACE3}">
      <dgm:prSet/>
      <dgm:spPr/>
      <dgm:t>
        <a:bodyPr/>
        <a:lstStyle/>
        <a:p>
          <a:endParaRPr lang="en-AU"/>
        </a:p>
      </dgm:t>
    </dgm:pt>
    <dgm:pt modelId="{11EB56BD-8DD4-1B42-9CD6-83EA84D6A806}" type="pres">
      <dgm:prSet presAssocID="{E4013DE4-838F-9F4A-94D2-F8FED8803119}" presName="Name0" presStyleCnt="0">
        <dgm:presLayoutVars>
          <dgm:dir/>
          <dgm:resizeHandles val="exact"/>
        </dgm:presLayoutVars>
      </dgm:prSet>
      <dgm:spPr/>
    </dgm:pt>
    <dgm:pt modelId="{69CC395A-5623-7B48-ABC3-2194D66D68FD}" type="pres">
      <dgm:prSet presAssocID="{963F9F22-2639-2147-BA9E-DA238BFF7C1E}" presName="node" presStyleLbl="node1" presStyleIdx="0" presStyleCnt="5">
        <dgm:presLayoutVars>
          <dgm:bulletEnabled val="1"/>
        </dgm:presLayoutVars>
      </dgm:prSet>
      <dgm:spPr/>
    </dgm:pt>
    <dgm:pt modelId="{2EDCB924-953B-E642-997C-C3EBF05BE78E}" type="pres">
      <dgm:prSet presAssocID="{19082F65-4853-6F4A-8588-47510EC251E5}" presName="sibTrans" presStyleLbl="sibTrans2D1" presStyleIdx="0" presStyleCnt="4"/>
      <dgm:spPr/>
    </dgm:pt>
    <dgm:pt modelId="{A0A14BFF-EEB8-8B44-A0FB-DA3FEC70C811}" type="pres">
      <dgm:prSet presAssocID="{19082F65-4853-6F4A-8588-47510EC251E5}" presName="connectorText" presStyleLbl="sibTrans2D1" presStyleIdx="0" presStyleCnt="4"/>
      <dgm:spPr/>
    </dgm:pt>
    <dgm:pt modelId="{C9C50E9F-D60F-114E-854E-82802EC483C7}" type="pres">
      <dgm:prSet presAssocID="{FDB79D1D-15CF-AE4D-AB90-3379495FBEE5}" presName="node" presStyleLbl="node1" presStyleIdx="1" presStyleCnt="5">
        <dgm:presLayoutVars>
          <dgm:bulletEnabled val="1"/>
        </dgm:presLayoutVars>
      </dgm:prSet>
      <dgm:spPr/>
    </dgm:pt>
    <dgm:pt modelId="{F3E4BA74-AE66-C640-A6FF-8CDDAB266C4A}" type="pres">
      <dgm:prSet presAssocID="{CE955392-FBB3-CE48-8BFB-97777502CAE6}" presName="sibTrans" presStyleLbl="sibTrans2D1" presStyleIdx="1" presStyleCnt="4"/>
      <dgm:spPr/>
    </dgm:pt>
    <dgm:pt modelId="{5C8A6DE9-7FE0-D744-9CAA-FDA38BD2871F}" type="pres">
      <dgm:prSet presAssocID="{CE955392-FBB3-CE48-8BFB-97777502CAE6}" presName="connectorText" presStyleLbl="sibTrans2D1" presStyleIdx="1" presStyleCnt="4"/>
      <dgm:spPr/>
    </dgm:pt>
    <dgm:pt modelId="{EEA6947A-9DC7-6140-BB05-2C19999FA699}" type="pres">
      <dgm:prSet presAssocID="{19413DC5-BAFC-014A-8E5A-16DAE44347DC}" presName="node" presStyleLbl="node1" presStyleIdx="2" presStyleCnt="5">
        <dgm:presLayoutVars>
          <dgm:bulletEnabled val="1"/>
        </dgm:presLayoutVars>
      </dgm:prSet>
      <dgm:spPr/>
    </dgm:pt>
    <dgm:pt modelId="{7A56D358-0C04-A541-8C9E-40EF8810DBA3}" type="pres">
      <dgm:prSet presAssocID="{1CBF6EA0-18A4-7A41-8574-2B229AA14187}" presName="sibTrans" presStyleLbl="sibTrans2D1" presStyleIdx="2" presStyleCnt="4"/>
      <dgm:spPr/>
    </dgm:pt>
    <dgm:pt modelId="{04614673-DCC5-8C4A-9DE6-510478EE1129}" type="pres">
      <dgm:prSet presAssocID="{1CBF6EA0-18A4-7A41-8574-2B229AA14187}" presName="connectorText" presStyleLbl="sibTrans2D1" presStyleIdx="2" presStyleCnt="4"/>
      <dgm:spPr/>
    </dgm:pt>
    <dgm:pt modelId="{5FE031B4-D87A-D846-B2D8-FD4019B52496}" type="pres">
      <dgm:prSet presAssocID="{5A2A97A7-D9A5-194D-9386-818B7253308A}" presName="node" presStyleLbl="node1" presStyleIdx="3" presStyleCnt="5">
        <dgm:presLayoutVars>
          <dgm:bulletEnabled val="1"/>
        </dgm:presLayoutVars>
      </dgm:prSet>
      <dgm:spPr/>
    </dgm:pt>
    <dgm:pt modelId="{6647AF2B-E64C-0C4E-8502-92B67CACA8DB}" type="pres">
      <dgm:prSet presAssocID="{77D68586-0BCC-6641-8856-10E12ADCFD96}" presName="sibTrans" presStyleLbl="sibTrans2D1" presStyleIdx="3" presStyleCnt="4"/>
      <dgm:spPr/>
    </dgm:pt>
    <dgm:pt modelId="{D223FC38-2025-D24E-BFD1-2055E07D0F1A}" type="pres">
      <dgm:prSet presAssocID="{77D68586-0BCC-6641-8856-10E12ADCFD96}" presName="connectorText" presStyleLbl="sibTrans2D1" presStyleIdx="3" presStyleCnt="4"/>
      <dgm:spPr/>
    </dgm:pt>
    <dgm:pt modelId="{0454D5FF-D6A8-BD44-A424-B7BA13C4785A}" type="pres">
      <dgm:prSet presAssocID="{7685E662-B39C-044A-8F33-CC263CE51359}" presName="node" presStyleLbl="node1" presStyleIdx="4" presStyleCnt="5">
        <dgm:presLayoutVars>
          <dgm:bulletEnabled val="1"/>
        </dgm:presLayoutVars>
      </dgm:prSet>
      <dgm:spPr/>
    </dgm:pt>
  </dgm:ptLst>
  <dgm:cxnLst>
    <dgm:cxn modelId="{C2B8241E-91C1-8042-912C-A13213C44E68}" type="presOf" srcId="{1CBF6EA0-18A4-7A41-8574-2B229AA14187}" destId="{7A56D358-0C04-A541-8C9E-40EF8810DBA3}" srcOrd="0" destOrd="0" presId="urn:microsoft.com/office/officeart/2005/8/layout/process1"/>
    <dgm:cxn modelId="{00F74822-1A8E-A143-946F-A3906787ACA8}" type="presOf" srcId="{CE955392-FBB3-CE48-8BFB-97777502CAE6}" destId="{F3E4BA74-AE66-C640-A6FF-8CDDAB266C4A}" srcOrd="0" destOrd="0" presId="urn:microsoft.com/office/officeart/2005/8/layout/process1"/>
    <dgm:cxn modelId="{A01E9E26-8C4D-724A-9F3B-F2271EA3ACE3}" srcId="{E4013DE4-838F-9F4A-94D2-F8FED8803119}" destId="{963F9F22-2639-2147-BA9E-DA238BFF7C1E}" srcOrd="0" destOrd="0" parTransId="{53385738-A50F-8946-BB28-7574AD20A693}" sibTransId="{19082F65-4853-6F4A-8588-47510EC251E5}"/>
    <dgm:cxn modelId="{C0E47B2B-8527-3347-837C-0C8D1F1420B8}" type="presOf" srcId="{19082F65-4853-6F4A-8588-47510EC251E5}" destId="{2EDCB924-953B-E642-997C-C3EBF05BE78E}" srcOrd="0" destOrd="0" presId="urn:microsoft.com/office/officeart/2005/8/layout/process1"/>
    <dgm:cxn modelId="{5DB59339-6F43-1C4A-97B8-89C68010D509}" type="presOf" srcId="{19082F65-4853-6F4A-8588-47510EC251E5}" destId="{A0A14BFF-EEB8-8B44-A0FB-DA3FEC70C811}" srcOrd="1" destOrd="0" presId="urn:microsoft.com/office/officeart/2005/8/layout/process1"/>
    <dgm:cxn modelId="{0BC7B83C-C3E3-9847-8CC8-B059BD61A4F9}" srcId="{E4013DE4-838F-9F4A-94D2-F8FED8803119}" destId="{19413DC5-BAFC-014A-8E5A-16DAE44347DC}" srcOrd="2" destOrd="0" parTransId="{BD81CD2C-EF86-E541-A33C-FD559519400A}" sibTransId="{1CBF6EA0-18A4-7A41-8574-2B229AA14187}"/>
    <dgm:cxn modelId="{6593C34F-885C-204E-97C1-10C342505A20}" type="presOf" srcId="{7685E662-B39C-044A-8F33-CC263CE51359}" destId="{0454D5FF-D6A8-BD44-A424-B7BA13C4785A}" srcOrd="0" destOrd="0" presId="urn:microsoft.com/office/officeart/2005/8/layout/process1"/>
    <dgm:cxn modelId="{3B95C05F-8942-594D-87B6-90AC5DFB2D0F}" type="presOf" srcId="{E4013DE4-838F-9F4A-94D2-F8FED8803119}" destId="{11EB56BD-8DD4-1B42-9CD6-83EA84D6A806}" srcOrd="0" destOrd="0" presId="urn:microsoft.com/office/officeart/2005/8/layout/process1"/>
    <dgm:cxn modelId="{67FA1666-3209-C245-B888-0267070EDC77}" srcId="{E4013DE4-838F-9F4A-94D2-F8FED8803119}" destId="{7685E662-B39C-044A-8F33-CC263CE51359}" srcOrd="4" destOrd="0" parTransId="{27E6A216-C147-534E-98BA-859196F37118}" sibTransId="{102D64DD-A8CC-4648-85B5-29E8D473AFDD}"/>
    <dgm:cxn modelId="{423E5A79-2397-394A-9DA7-A2968DA9B0BC}" srcId="{E4013DE4-838F-9F4A-94D2-F8FED8803119}" destId="{FDB79D1D-15CF-AE4D-AB90-3379495FBEE5}" srcOrd="1" destOrd="0" parTransId="{83D294D7-6D3D-AE4D-A9D4-DD2BF41BF1B1}" sibTransId="{CE955392-FBB3-CE48-8BFB-97777502CAE6}"/>
    <dgm:cxn modelId="{782DFB7B-D536-D442-A1F5-40E70F22521E}" type="presOf" srcId="{1CBF6EA0-18A4-7A41-8574-2B229AA14187}" destId="{04614673-DCC5-8C4A-9DE6-510478EE1129}" srcOrd="1" destOrd="0" presId="urn:microsoft.com/office/officeart/2005/8/layout/process1"/>
    <dgm:cxn modelId="{DC9D89AA-F63F-9043-92BC-CA358BFA5CE5}" type="presOf" srcId="{19413DC5-BAFC-014A-8E5A-16DAE44347DC}" destId="{EEA6947A-9DC7-6140-BB05-2C19999FA699}" srcOrd="0" destOrd="0" presId="urn:microsoft.com/office/officeart/2005/8/layout/process1"/>
    <dgm:cxn modelId="{99F64FAB-DB70-2D4C-A266-534D5E87B91A}" type="presOf" srcId="{963F9F22-2639-2147-BA9E-DA238BFF7C1E}" destId="{69CC395A-5623-7B48-ABC3-2194D66D68FD}" srcOrd="0" destOrd="0" presId="urn:microsoft.com/office/officeart/2005/8/layout/process1"/>
    <dgm:cxn modelId="{1B4468AF-F6B4-FD4D-B69C-74BB207EAE2F}" type="presOf" srcId="{77D68586-0BCC-6641-8856-10E12ADCFD96}" destId="{6647AF2B-E64C-0C4E-8502-92B67CACA8DB}" srcOrd="0" destOrd="0" presId="urn:microsoft.com/office/officeart/2005/8/layout/process1"/>
    <dgm:cxn modelId="{339FC5B3-E574-4446-902E-5B3F185E3823}" type="presOf" srcId="{CE955392-FBB3-CE48-8BFB-97777502CAE6}" destId="{5C8A6DE9-7FE0-D744-9CAA-FDA38BD2871F}" srcOrd="1" destOrd="0" presId="urn:microsoft.com/office/officeart/2005/8/layout/process1"/>
    <dgm:cxn modelId="{C9C6CFD0-B5F9-F549-B961-162817C4E8D8}" type="presOf" srcId="{77D68586-0BCC-6641-8856-10E12ADCFD96}" destId="{D223FC38-2025-D24E-BFD1-2055E07D0F1A}" srcOrd="1" destOrd="0" presId="urn:microsoft.com/office/officeart/2005/8/layout/process1"/>
    <dgm:cxn modelId="{04F663D2-20D5-264F-99B4-2EC938A9243F}" type="presOf" srcId="{FDB79D1D-15CF-AE4D-AB90-3379495FBEE5}" destId="{C9C50E9F-D60F-114E-854E-82802EC483C7}" srcOrd="0" destOrd="0" presId="urn:microsoft.com/office/officeart/2005/8/layout/process1"/>
    <dgm:cxn modelId="{3000D1E4-850F-7F46-A15F-6F267EB45CB6}" srcId="{E4013DE4-838F-9F4A-94D2-F8FED8803119}" destId="{5A2A97A7-D9A5-194D-9386-818B7253308A}" srcOrd="3" destOrd="0" parTransId="{16B6CB4D-CC7D-CC45-9542-DAAAA5E3D4B9}" sibTransId="{77D68586-0BCC-6641-8856-10E12ADCFD96}"/>
    <dgm:cxn modelId="{A790DCFB-A201-7C49-AB8C-37CC4E5D49C9}" type="presOf" srcId="{5A2A97A7-D9A5-194D-9386-818B7253308A}" destId="{5FE031B4-D87A-D846-B2D8-FD4019B52496}" srcOrd="0" destOrd="0" presId="urn:microsoft.com/office/officeart/2005/8/layout/process1"/>
    <dgm:cxn modelId="{2C7D34A9-7B50-0D44-A015-8F8A91B4E651}" type="presParOf" srcId="{11EB56BD-8DD4-1B42-9CD6-83EA84D6A806}" destId="{69CC395A-5623-7B48-ABC3-2194D66D68FD}" srcOrd="0" destOrd="0" presId="urn:microsoft.com/office/officeart/2005/8/layout/process1"/>
    <dgm:cxn modelId="{A00F6091-1E82-A248-B21A-5145A14913C3}" type="presParOf" srcId="{11EB56BD-8DD4-1B42-9CD6-83EA84D6A806}" destId="{2EDCB924-953B-E642-997C-C3EBF05BE78E}" srcOrd="1" destOrd="0" presId="urn:microsoft.com/office/officeart/2005/8/layout/process1"/>
    <dgm:cxn modelId="{4C3B09B8-CCA1-A14E-B093-360AC9EA4EF4}" type="presParOf" srcId="{2EDCB924-953B-E642-997C-C3EBF05BE78E}" destId="{A0A14BFF-EEB8-8B44-A0FB-DA3FEC70C811}" srcOrd="0" destOrd="0" presId="urn:microsoft.com/office/officeart/2005/8/layout/process1"/>
    <dgm:cxn modelId="{C76876BC-B10B-2145-AD0D-C78EF2A79BB1}" type="presParOf" srcId="{11EB56BD-8DD4-1B42-9CD6-83EA84D6A806}" destId="{C9C50E9F-D60F-114E-854E-82802EC483C7}" srcOrd="2" destOrd="0" presId="urn:microsoft.com/office/officeart/2005/8/layout/process1"/>
    <dgm:cxn modelId="{311F5747-5FB4-7E4F-9B13-2436DCA2AD2E}" type="presParOf" srcId="{11EB56BD-8DD4-1B42-9CD6-83EA84D6A806}" destId="{F3E4BA74-AE66-C640-A6FF-8CDDAB266C4A}" srcOrd="3" destOrd="0" presId="urn:microsoft.com/office/officeart/2005/8/layout/process1"/>
    <dgm:cxn modelId="{C417A9C0-4E42-C749-9F5A-6BB681BCF97A}" type="presParOf" srcId="{F3E4BA74-AE66-C640-A6FF-8CDDAB266C4A}" destId="{5C8A6DE9-7FE0-D744-9CAA-FDA38BD2871F}" srcOrd="0" destOrd="0" presId="urn:microsoft.com/office/officeart/2005/8/layout/process1"/>
    <dgm:cxn modelId="{701A4B44-F131-584E-9D79-9AABC4B92324}" type="presParOf" srcId="{11EB56BD-8DD4-1B42-9CD6-83EA84D6A806}" destId="{EEA6947A-9DC7-6140-BB05-2C19999FA699}" srcOrd="4" destOrd="0" presId="urn:microsoft.com/office/officeart/2005/8/layout/process1"/>
    <dgm:cxn modelId="{7D1926FE-B193-144D-B031-53411C63FBC3}" type="presParOf" srcId="{11EB56BD-8DD4-1B42-9CD6-83EA84D6A806}" destId="{7A56D358-0C04-A541-8C9E-40EF8810DBA3}" srcOrd="5" destOrd="0" presId="urn:microsoft.com/office/officeart/2005/8/layout/process1"/>
    <dgm:cxn modelId="{B4A46E04-5E06-8B4E-97FC-B17160B223ED}" type="presParOf" srcId="{7A56D358-0C04-A541-8C9E-40EF8810DBA3}" destId="{04614673-DCC5-8C4A-9DE6-510478EE1129}" srcOrd="0" destOrd="0" presId="urn:microsoft.com/office/officeart/2005/8/layout/process1"/>
    <dgm:cxn modelId="{4DF4E6D9-67FD-DF4B-B18F-D1BEB4D29BA4}" type="presParOf" srcId="{11EB56BD-8DD4-1B42-9CD6-83EA84D6A806}" destId="{5FE031B4-D87A-D846-B2D8-FD4019B52496}" srcOrd="6" destOrd="0" presId="urn:microsoft.com/office/officeart/2005/8/layout/process1"/>
    <dgm:cxn modelId="{498FA5C5-57F4-C243-B7C0-E8567E4992D9}" type="presParOf" srcId="{11EB56BD-8DD4-1B42-9CD6-83EA84D6A806}" destId="{6647AF2B-E64C-0C4E-8502-92B67CACA8DB}" srcOrd="7" destOrd="0" presId="urn:microsoft.com/office/officeart/2005/8/layout/process1"/>
    <dgm:cxn modelId="{F9F52F4A-8E39-224B-BF38-41DB7F89D412}" type="presParOf" srcId="{6647AF2B-E64C-0C4E-8502-92B67CACA8DB}" destId="{D223FC38-2025-D24E-BFD1-2055E07D0F1A}" srcOrd="0" destOrd="0" presId="urn:microsoft.com/office/officeart/2005/8/layout/process1"/>
    <dgm:cxn modelId="{F7E260E4-5A16-824A-B70A-0C969A5A1510}" type="presParOf" srcId="{11EB56BD-8DD4-1B42-9CD6-83EA84D6A806}" destId="{0454D5FF-D6A8-BD44-A424-B7BA13C4785A}" srcOrd="8" destOrd="0" presId="urn:microsoft.com/office/officeart/2005/8/layout/process1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013DE4-838F-9F4A-94D2-F8FED8803119}" type="doc">
      <dgm:prSet loTypeId="urn:microsoft.com/office/officeart/2005/8/layout/process1" loCatId="" qsTypeId="urn:microsoft.com/office/officeart/2005/8/quickstyle/simple4" qsCatId="simple" csTypeId="urn:microsoft.com/office/officeart/2005/8/colors/accent6_2" csCatId="accent6" phldr="1"/>
      <dgm:spPr/>
    </dgm:pt>
    <dgm:pt modelId="{FDB79D1D-15CF-AE4D-AB90-3379495FBEE5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AU" dirty="0"/>
            <a:t>Brief</a:t>
          </a:r>
        </a:p>
        <a:p>
          <a:pPr algn="l"/>
          <a:r>
            <a:rPr lang="en-AU" dirty="0"/>
            <a:t>Logic</a:t>
          </a:r>
        </a:p>
        <a:p>
          <a:pPr algn="l"/>
          <a:r>
            <a:rPr lang="en-AU" dirty="0"/>
            <a:t>Business Case</a:t>
          </a:r>
        </a:p>
      </dgm:t>
    </dgm:pt>
    <dgm:pt modelId="{83D294D7-6D3D-AE4D-A9D4-DD2BF41BF1B1}" type="parTrans" cxnId="{423E5A79-2397-394A-9DA7-A2968DA9B0BC}">
      <dgm:prSet/>
      <dgm:spPr/>
      <dgm:t>
        <a:bodyPr/>
        <a:lstStyle/>
        <a:p>
          <a:endParaRPr lang="en-AU"/>
        </a:p>
      </dgm:t>
    </dgm:pt>
    <dgm:pt modelId="{CE955392-FBB3-CE48-8BFB-97777502CAE6}" type="sibTrans" cxnId="{423E5A79-2397-394A-9DA7-A2968DA9B0BC}">
      <dgm:prSet/>
      <dgm:spPr>
        <a:noFill/>
      </dgm:spPr>
      <dgm:t>
        <a:bodyPr/>
        <a:lstStyle/>
        <a:p>
          <a:endParaRPr lang="en-AU"/>
        </a:p>
      </dgm:t>
    </dgm:pt>
    <dgm:pt modelId="{19413DC5-BAFC-014A-8E5A-16DAE44347DC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AU" dirty="0"/>
            <a:t>Structure</a:t>
          </a:r>
        </a:p>
        <a:p>
          <a:pPr algn="l"/>
          <a:r>
            <a:rPr lang="en-AU" dirty="0"/>
            <a:t>Calendar</a:t>
          </a:r>
        </a:p>
        <a:p>
          <a:pPr algn="l"/>
          <a:r>
            <a:rPr lang="en-AU" dirty="0"/>
            <a:t>Budget</a:t>
          </a:r>
        </a:p>
        <a:p>
          <a:pPr algn="l"/>
          <a:r>
            <a:rPr lang="en-AU" dirty="0"/>
            <a:t>Risk Schedule</a:t>
          </a:r>
        </a:p>
      </dgm:t>
    </dgm:pt>
    <dgm:pt modelId="{BD81CD2C-EF86-E541-A33C-FD559519400A}" type="parTrans" cxnId="{0BC7B83C-C3E3-9847-8CC8-B059BD61A4F9}">
      <dgm:prSet/>
      <dgm:spPr/>
      <dgm:t>
        <a:bodyPr/>
        <a:lstStyle/>
        <a:p>
          <a:endParaRPr lang="en-AU"/>
        </a:p>
      </dgm:t>
    </dgm:pt>
    <dgm:pt modelId="{1CBF6EA0-18A4-7A41-8574-2B229AA14187}" type="sibTrans" cxnId="{0BC7B83C-C3E3-9847-8CC8-B059BD61A4F9}">
      <dgm:prSet/>
      <dgm:spPr>
        <a:noFill/>
      </dgm:spPr>
      <dgm:t>
        <a:bodyPr/>
        <a:lstStyle/>
        <a:p>
          <a:endParaRPr lang="en-AU"/>
        </a:p>
      </dgm:t>
    </dgm:pt>
    <dgm:pt modelId="{5A2A97A7-D9A5-194D-9386-818B7253308A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AU" dirty="0"/>
            <a:t>Status reports</a:t>
          </a:r>
        </a:p>
        <a:p>
          <a:pPr algn="l"/>
          <a:r>
            <a:rPr lang="en-AU" dirty="0"/>
            <a:t>Updated calendar</a:t>
          </a:r>
        </a:p>
        <a:p>
          <a:pPr algn="l"/>
          <a:r>
            <a:rPr lang="en-AU" dirty="0"/>
            <a:t>Change request</a:t>
          </a:r>
        </a:p>
        <a:p>
          <a:pPr algn="l"/>
          <a:r>
            <a:rPr lang="en-AU" dirty="0"/>
            <a:t>Financial reports</a:t>
          </a:r>
        </a:p>
      </dgm:t>
    </dgm:pt>
    <dgm:pt modelId="{16B6CB4D-CC7D-CC45-9542-DAAAA5E3D4B9}" type="parTrans" cxnId="{3000D1E4-850F-7F46-A15F-6F267EB45CB6}">
      <dgm:prSet/>
      <dgm:spPr/>
      <dgm:t>
        <a:bodyPr/>
        <a:lstStyle/>
        <a:p>
          <a:endParaRPr lang="en-AU"/>
        </a:p>
      </dgm:t>
    </dgm:pt>
    <dgm:pt modelId="{77D68586-0BCC-6641-8856-10E12ADCFD96}" type="sibTrans" cxnId="{3000D1E4-850F-7F46-A15F-6F267EB45CB6}">
      <dgm:prSet/>
      <dgm:spPr>
        <a:noFill/>
      </dgm:spPr>
      <dgm:t>
        <a:bodyPr/>
        <a:lstStyle/>
        <a:p>
          <a:endParaRPr lang="en-AU"/>
        </a:p>
      </dgm:t>
    </dgm:pt>
    <dgm:pt modelId="{7685E662-B39C-044A-8F33-CC263CE51359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/>
            <a:t>Sign off letter or acceptance document</a:t>
          </a:r>
        </a:p>
      </dgm:t>
    </dgm:pt>
    <dgm:pt modelId="{27E6A216-C147-534E-98BA-859196F37118}" type="parTrans" cxnId="{67FA1666-3209-C245-B888-0267070EDC77}">
      <dgm:prSet/>
      <dgm:spPr/>
      <dgm:t>
        <a:bodyPr/>
        <a:lstStyle/>
        <a:p>
          <a:endParaRPr lang="en-AU"/>
        </a:p>
      </dgm:t>
    </dgm:pt>
    <dgm:pt modelId="{102D64DD-A8CC-4648-85B5-29E8D473AFDD}" type="sibTrans" cxnId="{67FA1666-3209-C245-B888-0267070EDC77}">
      <dgm:prSet/>
      <dgm:spPr/>
      <dgm:t>
        <a:bodyPr/>
        <a:lstStyle/>
        <a:p>
          <a:endParaRPr lang="en-AU"/>
        </a:p>
      </dgm:t>
    </dgm:pt>
    <dgm:pt modelId="{963F9F22-2639-2147-BA9E-DA238BFF7C1E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AU" dirty="0">
              <a:effectLst/>
            </a:rPr>
            <a:t>Project Exhibits</a:t>
          </a:r>
        </a:p>
      </dgm:t>
    </dgm:pt>
    <dgm:pt modelId="{19082F65-4853-6F4A-8588-47510EC251E5}" type="sibTrans" cxnId="{A01E9E26-8C4D-724A-9F3B-F2271EA3ACE3}">
      <dgm:prSet/>
      <dgm:spPr>
        <a:noFill/>
      </dgm:spPr>
      <dgm:t>
        <a:bodyPr/>
        <a:lstStyle/>
        <a:p>
          <a:endParaRPr lang="en-AU"/>
        </a:p>
      </dgm:t>
    </dgm:pt>
    <dgm:pt modelId="{53385738-A50F-8946-BB28-7574AD20A693}" type="parTrans" cxnId="{A01E9E26-8C4D-724A-9F3B-F2271EA3ACE3}">
      <dgm:prSet/>
      <dgm:spPr/>
      <dgm:t>
        <a:bodyPr/>
        <a:lstStyle/>
        <a:p>
          <a:endParaRPr lang="en-AU"/>
        </a:p>
      </dgm:t>
    </dgm:pt>
    <dgm:pt modelId="{11EB56BD-8DD4-1B42-9CD6-83EA84D6A806}" type="pres">
      <dgm:prSet presAssocID="{E4013DE4-838F-9F4A-94D2-F8FED8803119}" presName="Name0" presStyleCnt="0">
        <dgm:presLayoutVars>
          <dgm:dir/>
          <dgm:resizeHandles val="exact"/>
        </dgm:presLayoutVars>
      </dgm:prSet>
      <dgm:spPr/>
    </dgm:pt>
    <dgm:pt modelId="{69CC395A-5623-7B48-ABC3-2194D66D68FD}" type="pres">
      <dgm:prSet presAssocID="{963F9F22-2639-2147-BA9E-DA238BFF7C1E}" presName="node" presStyleLbl="node1" presStyleIdx="0" presStyleCnt="5">
        <dgm:presLayoutVars>
          <dgm:bulletEnabled val="1"/>
        </dgm:presLayoutVars>
      </dgm:prSet>
      <dgm:spPr/>
    </dgm:pt>
    <dgm:pt modelId="{2EDCB924-953B-E642-997C-C3EBF05BE78E}" type="pres">
      <dgm:prSet presAssocID="{19082F65-4853-6F4A-8588-47510EC251E5}" presName="sibTrans" presStyleLbl="sibTrans2D1" presStyleIdx="0" presStyleCnt="4"/>
      <dgm:spPr/>
    </dgm:pt>
    <dgm:pt modelId="{A0A14BFF-EEB8-8B44-A0FB-DA3FEC70C811}" type="pres">
      <dgm:prSet presAssocID="{19082F65-4853-6F4A-8588-47510EC251E5}" presName="connectorText" presStyleLbl="sibTrans2D1" presStyleIdx="0" presStyleCnt="4"/>
      <dgm:spPr/>
    </dgm:pt>
    <dgm:pt modelId="{C9C50E9F-D60F-114E-854E-82802EC483C7}" type="pres">
      <dgm:prSet presAssocID="{FDB79D1D-15CF-AE4D-AB90-3379495FBEE5}" presName="node" presStyleLbl="node1" presStyleIdx="1" presStyleCnt="5">
        <dgm:presLayoutVars>
          <dgm:bulletEnabled val="1"/>
        </dgm:presLayoutVars>
      </dgm:prSet>
      <dgm:spPr/>
    </dgm:pt>
    <dgm:pt modelId="{F3E4BA74-AE66-C640-A6FF-8CDDAB266C4A}" type="pres">
      <dgm:prSet presAssocID="{CE955392-FBB3-CE48-8BFB-97777502CAE6}" presName="sibTrans" presStyleLbl="sibTrans2D1" presStyleIdx="1" presStyleCnt="4"/>
      <dgm:spPr/>
    </dgm:pt>
    <dgm:pt modelId="{5C8A6DE9-7FE0-D744-9CAA-FDA38BD2871F}" type="pres">
      <dgm:prSet presAssocID="{CE955392-FBB3-CE48-8BFB-97777502CAE6}" presName="connectorText" presStyleLbl="sibTrans2D1" presStyleIdx="1" presStyleCnt="4"/>
      <dgm:spPr/>
    </dgm:pt>
    <dgm:pt modelId="{EEA6947A-9DC7-6140-BB05-2C19999FA699}" type="pres">
      <dgm:prSet presAssocID="{19413DC5-BAFC-014A-8E5A-16DAE44347DC}" presName="node" presStyleLbl="node1" presStyleIdx="2" presStyleCnt="5">
        <dgm:presLayoutVars>
          <dgm:bulletEnabled val="1"/>
        </dgm:presLayoutVars>
      </dgm:prSet>
      <dgm:spPr/>
    </dgm:pt>
    <dgm:pt modelId="{7A56D358-0C04-A541-8C9E-40EF8810DBA3}" type="pres">
      <dgm:prSet presAssocID="{1CBF6EA0-18A4-7A41-8574-2B229AA14187}" presName="sibTrans" presStyleLbl="sibTrans2D1" presStyleIdx="2" presStyleCnt="4"/>
      <dgm:spPr/>
    </dgm:pt>
    <dgm:pt modelId="{04614673-DCC5-8C4A-9DE6-510478EE1129}" type="pres">
      <dgm:prSet presAssocID="{1CBF6EA0-18A4-7A41-8574-2B229AA14187}" presName="connectorText" presStyleLbl="sibTrans2D1" presStyleIdx="2" presStyleCnt="4"/>
      <dgm:spPr/>
    </dgm:pt>
    <dgm:pt modelId="{5FE031B4-D87A-D846-B2D8-FD4019B52496}" type="pres">
      <dgm:prSet presAssocID="{5A2A97A7-D9A5-194D-9386-818B7253308A}" presName="node" presStyleLbl="node1" presStyleIdx="3" presStyleCnt="5">
        <dgm:presLayoutVars>
          <dgm:bulletEnabled val="1"/>
        </dgm:presLayoutVars>
      </dgm:prSet>
      <dgm:spPr/>
    </dgm:pt>
    <dgm:pt modelId="{6647AF2B-E64C-0C4E-8502-92B67CACA8DB}" type="pres">
      <dgm:prSet presAssocID="{77D68586-0BCC-6641-8856-10E12ADCFD96}" presName="sibTrans" presStyleLbl="sibTrans2D1" presStyleIdx="3" presStyleCnt="4"/>
      <dgm:spPr/>
    </dgm:pt>
    <dgm:pt modelId="{D223FC38-2025-D24E-BFD1-2055E07D0F1A}" type="pres">
      <dgm:prSet presAssocID="{77D68586-0BCC-6641-8856-10E12ADCFD96}" presName="connectorText" presStyleLbl="sibTrans2D1" presStyleIdx="3" presStyleCnt="4"/>
      <dgm:spPr/>
    </dgm:pt>
    <dgm:pt modelId="{0454D5FF-D6A8-BD44-A424-B7BA13C4785A}" type="pres">
      <dgm:prSet presAssocID="{7685E662-B39C-044A-8F33-CC263CE51359}" presName="node" presStyleLbl="node1" presStyleIdx="4" presStyleCnt="5">
        <dgm:presLayoutVars>
          <dgm:bulletEnabled val="1"/>
        </dgm:presLayoutVars>
      </dgm:prSet>
      <dgm:spPr/>
    </dgm:pt>
  </dgm:ptLst>
  <dgm:cxnLst>
    <dgm:cxn modelId="{50870009-8121-D449-B4C9-728498E2732F}" type="presOf" srcId="{FDB79D1D-15CF-AE4D-AB90-3379495FBEE5}" destId="{C9C50E9F-D60F-114E-854E-82802EC483C7}" srcOrd="0" destOrd="0" presId="urn:microsoft.com/office/officeart/2005/8/layout/process1"/>
    <dgm:cxn modelId="{A707B415-8781-AC49-9BE4-2B5C38339F61}" type="presOf" srcId="{1CBF6EA0-18A4-7A41-8574-2B229AA14187}" destId="{7A56D358-0C04-A541-8C9E-40EF8810DBA3}" srcOrd="0" destOrd="0" presId="urn:microsoft.com/office/officeart/2005/8/layout/process1"/>
    <dgm:cxn modelId="{3EC5D91C-502E-3C4C-9DA6-BE1B1278F2E7}" type="presOf" srcId="{7685E662-B39C-044A-8F33-CC263CE51359}" destId="{0454D5FF-D6A8-BD44-A424-B7BA13C4785A}" srcOrd="0" destOrd="0" presId="urn:microsoft.com/office/officeart/2005/8/layout/process1"/>
    <dgm:cxn modelId="{A01E9E26-8C4D-724A-9F3B-F2271EA3ACE3}" srcId="{E4013DE4-838F-9F4A-94D2-F8FED8803119}" destId="{963F9F22-2639-2147-BA9E-DA238BFF7C1E}" srcOrd="0" destOrd="0" parTransId="{53385738-A50F-8946-BB28-7574AD20A693}" sibTransId="{19082F65-4853-6F4A-8588-47510EC251E5}"/>
    <dgm:cxn modelId="{0BC7B83C-C3E3-9847-8CC8-B059BD61A4F9}" srcId="{E4013DE4-838F-9F4A-94D2-F8FED8803119}" destId="{19413DC5-BAFC-014A-8E5A-16DAE44347DC}" srcOrd="2" destOrd="0" parTransId="{BD81CD2C-EF86-E541-A33C-FD559519400A}" sibTransId="{1CBF6EA0-18A4-7A41-8574-2B229AA14187}"/>
    <dgm:cxn modelId="{7DF57141-9C7B-E840-990C-2E87B43CF446}" type="presOf" srcId="{5A2A97A7-D9A5-194D-9386-818B7253308A}" destId="{5FE031B4-D87A-D846-B2D8-FD4019B52496}" srcOrd="0" destOrd="0" presId="urn:microsoft.com/office/officeart/2005/8/layout/process1"/>
    <dgm:cxn modelId="{FBE0714B-B47D-8341-80EB-82ED792E0579}" type="presOf" srcId="{E4013DE4-838F-9F4A-94D2-F8FED8803119}" destId="{11EB56BD-8DD4-1B42-9CD6-83EA84D6A806}" srcOrd="0" destOrd="0" presId="urn:microsoft.com/office/officeart/2005/8/layout/process1"/>
    <dgm:cxn modelId="{855ADA57-5CC2-DD4B-A559-2C45D8BC015B}" type="presOf" srcId="{1CBF6EA0-18A4-7A41-8574-2B229AA14187}" destId="{04614673-DCC5-8C4A-9DE6-510478EE1129}" srcOrd="1" destOrd="0" presId="urn:microsoft.com/office/officeart/2005/8/layout/process1"/>
    <dgm:cxn modelId="{5454FE64-DDAE-BF42-B6FD-B623CCB87B93}" type="presOf" srcId="{19082F65-4853-6F4A-8588-47510EC251E5}" destId="{A0A14BFF-EEB8-8B44-A0FB-DA3FEC70C811}" srcOrd="1" destOrd="0" presId="urn:microsoft.com/office/officeart/2005/8/layout/process1"/>
    <dgm:cxn modelId="{67FA1666-3209-C245-B888-0267070EDC77}" srcId="{E4013DE4-838F-9F4A-94D2-F8FED8803119}" destId="{7685E662-B39C-044A-8F33-CC263CE51359}" srcOrd="4" destOrd="0" parTransId="{27E6A216-C147-534E-98BA-859196F37118}" sibTransId="{102D64DD-A8CC-4648-85B5-29E8D473AFDD}"/>
    <dgm:cxn modelId="{423E5A79-2397-394A-9DA7-A2968DA9B0BC}" srcId="{E4013DE4-838F-9F4A-94D2-F8FED8803119}" destId="{FDB79D1D-15CF-AE4D-AB90-3379495FBEE5}" srcOrd="1" destOrd="0" parTransId="{83D294D7-6D3D-AE4D-A9D4-DD2BF41BF1B1}" sibTransId="{CE955392-FBB3-CE48-8BFB-97777502CAE6}"/>
    <dgm:cxn modelId="{184C628E-A674-B74D-9C79-F8D129A1015F}" type="presOf" srcId="{19413DC5-BAFC-014A-8E5A-16DAE44347DC}" destId="{EEA6947A-9DC7-6140-BB05-2C19999FA699}" srcOrd="0" destOrd="0" presId="urn:microsoft.com/office/officeart/2005/8/layout/process1"/>
    <dgm:cxn modelId="{1739AA9A-A1AC-1F46-B51A-BBFDAF921FB9}" type="presOf" srcId="{CE955392-FBB3-CE48-8BFB-97777502CAE6}" destId="{F3E4BA74-AE66-C640-A6FF-8CDDAB266C4A}" srcOrd="0" destOrd="0" presId="urn:microsoft.com/office/officeart/2005/8/layout/process1"/>
    <dgm:cxn modelId="{454804A6-8704-1046-B342-8F5E90E4F922}" type="presOf" srcId="{963F9F22-2639-2147-BA9E-DA238BFF7C1E}" destId="{69CC395A-5623-7B48-ABC3-2194D66D68FD}" srcOrd="0" destOrd="0" presId="urn:microsoft.com/office/officeart/2005/8/layout/process1"/>
    <dgm:cxn modelId="{9E5D44B2-53B9-084E-B1E9-9692338D643F}" type="presOf" srcId="{CE955392-FBB3-CE48-8BFB-97777502CAE6}" destId="{5C8A6DE9-7FE0-D744-9CAA-FDA38BD2871F}" srcOrd="1" destOrd="0" presId="urn:microsoft.com/office/officeart/2005/8/layout/process1"/>
    <dgm:cxn modelId="{F57237C5-A166-6B41-A6D5-B8FA750A7347}" type="presOf" srcId="{77D68586-0BCC-6641-8856-10E12ADCFD96}" destId="{6647AF2B-E64C-0C4E-8502-92B67CACA8DB}" srcOrd="0" destOrd="0" presId="urn:microsoft.com/office/officeart/2005/8/layout/process1"/>
    <dgm:cxn modelId="{61AFCCD0-26D1-FB40-91A8-671952AEB3CC}" type="presOf" srcId="{19082F65-4853-6F4A-8588-47510EC251E5}" destId="{2EDCB924-953B-E642-997C-C3EBF05BE78E}" srcOrd="0" destOrd="0" presId="urn:microsoft.com/office/officeart/2005/8/layout/process1"/>
    <dgm:cxn modelId="{3000D1E4-850F-7F46-A15F-6F267EB45CB6}" srcId="{E4013DE4-838F-9F4A-94D2-F8FED8803119}" destId="{5A2A97A7-D9A5-194D-9386-818B7253308A}" srcOrd="3" destOrd="0" parTransId="{16B6CB4D-CC7D-CC45-9542-DAAAA5E3D4B9}" sibTransId="{77D68586-0BCC-6641-8856-10E12ADCFD96}"/>
    <dgm:cxn modelId="{F344B8FC-7636-D146-AFEE-5D1E7E13E027}" type="presOf" srcId="{77D68586-0BCC-6641-8856-10E12ADCFD96}" destId="{D223FC38-2025-D24E-BFD1-2055E07D0F1A}" srcOrd="1" destOrd="0" presId="urn:microsoft.com/office/officeart/2005/8/layout/process1"/>
    <dgm:cxn modelId="{1ACE5016-9FCE-FA4D-9DD2-9FF97C04093F}" type="presParOf" srcId="{11EB56BD-8DD4-1B42-9CD6-83EA84D6A806}" destId="{69CC395A-5623-7B48-ABC3-2194D66D68FD}" srcOrd="0" destOrd="0" presId="urn:microsoft.com/office/officeart/2005/8/layout/process1"/>
    <dgm:cxn modelId="{DECDE6CA-2A83-5745-B0D2-C842A831BB74}" type="presParOf" srcId="{11EB56BD-8DD4-1B42-9CD6-83EA84D6A806}" destId="{2EDCB924-953B-E642-997C-C3EBF05BE78E}" srcOrd="1" destOrd="0" presId="urn:microsoft.com/office/officeart/2005/8/layout/process1"/>
    <dgm:cxn modelId="{0FA7D9F6-9210-4C43-B24F-42D56B700D92}" type="presParOf" srcId="{2EDCB924-953B-E642-997C-C3EBF05BE78E}" destId="{A0A14BFF-EEB8-8B44-A0FB-DA3FEC70C811}" srcOrd="0" destOrd="0" presId="urn:microsoft.com/office/officeart/2005/8/layout/process1"/>
    <dgm:cxn modelId="{D62B03A9-FA38-8346-9815-C546C04D7B13}" type="presParOf" srcId="{11EB56BD-8DD4-1B42-9CD6-83EA84D6A806}" destId="{C9C50E9F-D60F-114E-854E-82802EC483C7}" srcOrd="2" destOrd="0" presId="urn:microsoft.com/office/officeart/2005/8/layout/process1"/>
    <dgm:cxn modelId="{71475BC0-66E7-AC45-AC3B-93DFF0E5E93D}" type="presParOf" srcId="{11EB56BD-8DD4-1B42-9CD6-83EA84D6A806}" destId="{F3E4BA74-AE66-C640-A6FF-8CDDAB266C4A}" srcOrd="3" destOrd="0" presId="urn:microsoft.com/office/officeart/2005/8/layout/process1"/>
    <dgm:cxn modelId="{6F598B8B-812B-7B4A-B070-B53CE408DB4E}" type="presParOf" srcId="{F3E4BA74-AE66-C640-A6FF-8CDDAB266C4A}" destId="{5C8A6DE9-7FE0-D744-9CAA-FDA38BD2871F}" srcOrd="0" destOrd="0" presId="urn:microsoft.com/office/officeart/2005/8/layout/process1"/>
    <dgm:cxn modelId="{5560D276-1C71-794B-A983-C2B95DC26781}" type="presParOf" srcId="{11EB56BD-8DD4-1B42-9CD6-83EA84D6A806}" destId="{EEA6947A-9DC7-6140-BB05-2C19999FA699}" srcOrd="4" destOrd="0" presId="urn:microsoft.com/office/officeart/2005/8/layout/process1"/>
    <dgm:cxn modelId="{0900A6E9-5A1A-D841-82E7-3C45FD4B2D87}" type="presParOf" srcId="{11EB56BD-8DD4-1B42-9CD6-83EA84D6A806}" destId="{7A56D358-0C04-A541-8C9E-40EF8810DBA3}" srcOrd="5" destOrd="0" presId="urn:microsoft.com/office/officeart/2005/8/layout/process1"/>
    <dgm:cxn modelId="{BDAC489A-F96D-2B4F-B7F4-922BCC9D7A3E}" type="presParOf" srcId="{7A56D358-0C04-A541-8C9E-40EF8810DBA3}" destId="{04614673-DCC5-8C4A-9DE6-510478EE1129}" srcOrd="0" destOrd="0" presId="urn:microsoft.com/office/officeart/2005/8/layout/process1"/>
    <dgm:cxn modelId="{6090DFB6-FC74-4D42-A146-C64A59D387C6}" type="presParOf" srcId="{11EB56BD-8DD4-1B42-9CD6-83EA84D6A806}" destId="{5FE031B4-D87A-D846-B2D8-FD4019B52496}" srcOrd="6" destOrd="0" presId="urn:microsoft.com/office/officeart/2005/8/layout/process1"/>
    <dgm:cxn modelId="{E3272516-6DAC-154F-9A1A-F62C0513B71F}" type="presParOf" srcId="{11EB56BD-8DD4-1B42-9CD6-83EA84D6A806}" destId="{6647AF2B-E64C-0C4E-8502-92B67CACA8DB}" srcOrd="7" destOrd="0" presId="urn:microsoft.com/office/officeart/2005/8/layout/process1"/>
    <dgm:cxn modelId="{A3EA29AD-015D-C646-88FE-5DD699C76C7E}" type="presParOf" srcId="{6647AF2B-E64C-0C4E-8502-92B67CACA8DB}" destId="{D223FC38-2025-D24E-BFD1-2055E07D0F1A}" srcOrd="0" destOrd="0" presId="urn:microsoft.com/office/officeart/2005/8/layout/process1"/>
    <dgm:cxn modelId="{C523340B-6793-0842-9971-99CD200B256B}" type="presParOf" srcId="{11EB56BD-8DD4-1B42-9CD6-83EA84D6A806}" destId="{0454D5FF-D6A8-BD44-A424-B7BA13C4785A}" srcOrd="8" destOrd="0" presId="urn:microsoft.com/office/officeart/2005/8/layout/process1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C395A-5623-7B48-ABC3-2194D66D68FD}">
      <dsp:nvSpPr>
        <dsp:cNvPr id="0" name=""/>
        <dsp:cNvSpPr/>
      </dsp:nvSpPr>
      <dsp:spPr>
        <a:xfrm>
          <a:off x="4018" y="401434"/>
          <a:ext cx="1245691" cy="85252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Idea, problem or opportunity</a:t>
          </a:r>
        </a:p>
      </dsp:txBody>
      <dsp:txXfrm>
        <a:off x="28987" y="426403"/>
        <a:ext cx="1195753" cy="802582"/>
      </dsp:txXfrm>
    </dsp:sp>
    <dsp:sp modelId="{2EDCB924-953B-E642-997C-C3EBF05BE78E}">
      <dsp:nvSpPr>
        <dsp:cNvPr id="0" name=""/>
        <dsp:cNvSpPr/>
      </dsp:nvSpPr>
      <dsp:spPr>
        <a:xfrm>
          <a:off x="1374278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1374278" y="735015"/>
        <a:ext cx="184860" cy="185359"/>
      </dsp:txXfrm>
    </dsp:sp>
    <dsp:sp modelId="{C9C50E9F-D60F-114E-854E-82802EC483C7}">
      <dsp:nvSpPr>
        <dsp:cNvPr id="0" name=""/>
        <dsp:cNvSpPr/>
      </dsp:nvSpPr>
      <dsp:spPr>
        <a:xfrm>
          <a:off x="1747986" y="401434"/>
          <a:ext cx="1245691" cy="85252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Initiation and Definition</a:t>
          </a:r>
        </a:p>
      </dsp:txBody>
      <dsp:txXfrm>
        <a:off x="1772955" y="426403"/>
        <a:ext cx="1195753" cy="802582"/>
      </dsp:txXfrm>
    </dsp:sp>
    <dsp:sp modelId="{F3E4BA74-AE66-C640-A6FF-8CDDAB266C4A}">
      <dsp:nvSpPr>
        <dsp:cNvPr id="0" name=""/>
        <dsp:cNvSpPr/>
      </dsp:nvSpPr>
      <dsp:spPr>
        <a:xfrm>
          <a:off x="3118246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3118246" y="735015"/>
        <a:ext cx="184860" cy="185359"/>
      </dsp:txXfrm>
    </dsp:sp>
    <dsp:sp modelId="{EEA6947A-9DC7-6140-BB05-2C19999FA699}">
      <dsp:nvSpPr>
        <dsp:cNvPr id="0" name=""/>
        <dsp:cNvSpPr/>
      </dsp:nvSpPr>
      <dsp:spPr>
        <a:xfrm>
          <a:off x="3491954" y="401434"/>
          <a:ext cx="1245691" cy="85252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Planning &amp; Specification</a:t>
          </a:r>
        </a:p>
      </dsp:txBody>
      <dsp:txXfrm>
        <a:off x="3516923" y="426403"/>
        <a:ext cx="1195753" cy="802582"/>
      </dsp:txXfrm>
    </dsp:sp>
    <dsp:sp modelId="{7A56D358-0C04-A541-8C9E-40EF8810DBA3}">
      <dsp:nvSpPr>
        <dsp:cNvPr id="0" name=""/>
        <dsp:cNvSpPr/>
      </dsp:nvSpPr>
      <dsp:spPr>
        <a:xfrm>
          <a:off x="4862214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4862214" y="735015"/>
        <a:ext cx="184860" cy="185359"/>
      </dsp:txXfrm>
    </dsp:sp>
    <dsp:sp modelId="{5FE031B4-D87A-D846-B2D8-FD4019B52496}">
      <dsp:nvSpPr>
        <dsp:cNvPr id="0" name=""/>
        <dsp:cNvSpPr/>
      </dsp:nvSpPr>
      <dsp:spPr>
        <a:xfrm>
          <a:off x="5235922" y="401434"/>
          <a:ext cx="1245691" cy="85252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Delivery</a:t>
          </a:r>
        </a:p>
      </dsp:txBody>
      <dsp:txXfrm>
        <a:off x="5260891" y="426403"/>
        <a:ext cx="1195753" cy="802582"/>
      </dsp:txXfrm>
    </dsp:sp>
    <dsp:sp modelId="{6647AF2B-E64C-0C4E-8502-92B67CACA8DB}">
      <dsp:nvSpPr>
        <dsp:cNvPr id="0" name=""/>
        <dsp:cNvSpPr/>
      </dsp:nvSpPr>
      <dsp:spPr>
        <a:xfrm>
          <a:off x="6606182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6606182" y="735015"/>
        <a:ext cx="184860" cy="185359"/>
      </dsp:txXfrm>
    </dsp:sp>
    <dsp:sp modelId="{0454D5FF-D6A8-BD44-A424-B7BA13C4785A}">
      <dsp:nvSpPr>
        <dsp:cNvPr id="0" name=""/>
        <dsp:cNvSpPr/>
      </dsp:nvSpPr>
      <dsp:spPr>
        <a:xfrm>
          <a:off x="6979890" y="401434"/>
          <a:ext cx="1245691" cy="85252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Completion</a:t>
          </a:r>
        </a:p>
      </dsp:txBody>
      <dsp:txXfrm>
        <a:off x="7004859" y="426403"/>
        <a:ext cx="1195753" cy="802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C395A-5623-7B48-ABC3-2194D66D68FD}">
      <dsp:nvSpPr>
        <dsp:cNvPr id="0" name=""/>
        <dsp:cNvSpPr/>
      </dsp:nvSpPr>
      <dsp:spPr>
        <a:xfrm>
          <a:off x="4018" y="0"/>
          <a:ext cx="1245691" cy="165538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>
              <a:effectLst/>
            </a:rPr>
            <a:t>Approvals required</a:t>
          </a:r>
        </a:p>
      </dsp:txBody>
      <dsp:txXfrm>
        <a:off x="40503" y="36485"/>
        <a:ext cx="1172721" cy="1582419"/>
      </dsp:txXfrm>
    </dsp:sp>
    <dsp:sp modelId="{2EDCB924-953B-E642-997C-C3EBF05BE78E}">
      <dsp:nvSpPr>
        <dsp:cNvPr id="0" name=""/>
        <dsp:cNvSpPr/>
      </dsp:nvSpPr>
      <dsp:spPr>
        <a:xfrm>
          <a:off x="1374278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1374278" y="735015"/>
        <a:ext cx="184860" cy="185359"/>
      </dsp:txXfrm>
    </dsp:sp>
    <dsp:sp modelId="{C9C50E9F-D60F-114E-854E-82802EC483C7}">
      <dsp:nvSpPr>
        <dsp:cNvPr id="0" name=""/>
        <dsp:cNvSpPr/>
      </dsp:nvSpPr>
      <dsp:spPr>
        <a:xfrm>
          <a:off x="1747986" y="0"/>
          <a:ext cx="1245691" cy="16553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Project concept requires approval for move to detailed planning</a:t>
          </a:r>
        </a:p>
      </dsp:txBody>
      <dsp:txXfrm>
        <a:off x="1784471" y="36485"/>
        <a:ext cx="1172721" cy="1582419"/>
      </dsp:txXfrm>
    </dsp:sp>
    <dsp:sp modelId="{F3E4BA74-AE66-C640-A6FF-8CDDAB266C4A}">
      <dsp:nvSpPr>
        <dsp:cNvPr id="0" name=""/>
        <dsp:cNvSpPr/>
      </dsp:nvSpPr>
      <dsp:spPr>
        <a:xfrm>
          <a:off x="3118246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3118246" y="735015"/>
        <a:ext cx="184860" cy="185359"/>
      </dsp:txXfrm>
    </dsp:sp>
    <dsp:sp modelId="{EEA6947A-9DC7-6140-BB05-2C19999FA699}">
      <dsp:nvSpPr>
        <dsp:cNvPr id="0" name=""/>
        <dsp:cNvSpPr/>
      </dsp:nvSpPr>
      <dsp:spPr>
        <a:xfrm>
          <a:off x="3491954" y="0"/>
          <a:ext cx="1245691" cy="16553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Project Plan requires approval to proceed to deliver</a:t>
          </a:r>
        </a:p>
      </dsp:txBody>
      <dsp:txXfrm>
        <a:off x="3528439" y="36485"/>
        <a:ext cx="1172721" cy="1582419"/>
      </dsp:txXfrm>
    </dsp:sp>
    <dsp:sp modelId="{7A56D358-0C04-A541-8C9E-40EF8810DBA3}">
      <dsp:nvSpPr>
        <dsp:cNvPr id="0" name=""/>
        <dsp:cNvSpPr/>
      </dsp:nvSpPr>
      <dsp:spPr>
        <a:xfrm>
          <a:off x="4862214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4862214" y="735015"/>
        <a:ext cx="184860" cy="185359"/>
      </dsp:txXfrm>
    </dsp:sp>
    <dsp:sp modelId="{5FE031B4-D87A-D846-B2D8-FD4019B52496}">
      <dsp:nvSpPr>
        <dsp:cNvPr id="0" name=""/>
        <dsp:cNvSpPr/>
      </dsp:nvSpPr>
      <dsp:spPr>
        <a:xfrm>
          <a:off x="5235922" y="0"/>
          <a:ext cx="1245691" cy="16553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Approvals required to continue or change</a:t>
          </a:r>
        </a:p>
      </dsp:txBody>
      <dsp:txXfrm>
        <a:off x="5272407" y="36485"/>
        <a:ext cx="1172721" cy="1582419"/>
      </dsp:txXfrm>
    </dsp:sp>
    <dsp:sp modelId="{6647AF2B-E64C-0C4E-8502-92B67CACA8DB}">
      <dsp:nvSpPr>
        <dsp:cNvPr id="0" name=""/>
        <dsp:cNvSpPr/>
      </dsp:nvSpPr>
      <dsp:spPr>
        <a:xfrm>
          <a:off x="6606182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/>
        </a:p>
      </dsp:txBody>
      <dsp:txXfrm>
        <a:off x="6606182" y="735015"/>
        <a:ext cx="184860" cy="185359"/>
      </dsp:txXfrm>
    </dsp:sp>
    <dsp:sp modelId="{0454D5FF-D6A8-BD44-A424-B7BA13C4785A}">
      <dsp:nvSpPr>
        <dsp:cNvPr id="0" name=""/>
        <dsp:cNvSpPr/>
      </dsp:nvSpPr>
      <dsp:spPr>
        <a:xfrm>
          <a:off x="6979890" y="0"/>
          <a:ext cx="1245691" cy="16553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Sign off or acceptance to complete</a:t>
          </a:r>
        </a:p>
      </dsp:txBody>
      <dsp:txXfrm>
        <a:off x="7016375" y="36485"/>
        <a:ext cx="1172721" cy="1582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C395A-5623-7B48-ABC3-2194D66D68FD}">
      <dsp:nvSpPr>
        <dsp:cNvPr id="0" name=""/>
        <dsp:cNvSpPr/>
      </dsp:nvSpPr>
      <dsp:spPr>
        <a:xfrm>
          <a:off x="4018" y="83929"/>
          <a:ext cx="1245691" cy="148753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>
              <a:effectLst/>
            </a:rPr>
            <a:t>Project Exhibits</a:t>
          </a:r>
        </a:p>
      </dsp:txBody>
      <dsp:txXfrm>
        <a:off x="40503" y="120414"/>
        <a:ext cx="1172721" cy="1414560"/>
      </dsp:txXfrm>
    </dsp:sp>
    <dsp:sp modelId="{2EDCB924-953B-E642-997C-C3EBF05BE78E}">
      <dsp:nvSpPr>
        <dsp:cNvPr id="0" name=""/>
        <dsp:cNvSpPr/>
      </dsp:nvSpPr>
      <dsp:spPr>
        <a:xfrm>
          <a:off x="1374278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1374278" y="735015"/>
        <a:ext cx="184860" cy="185359"/>
      </dsp:txXfrm>
    </dsp:sp>
    <dsp:sp modelId="{C9C50E9F-D60F-114E-854E-82802EC483C7}">
      <dsp:nvSpPr>
        <dsp:cNvPr id="0" name=""/>
        <dsp:cNvSpPr/>
      </dsp:nvSpPr>
      <dsp:spPr>
        <a:xfrm>
          <a:off x="1747986" y="83929"/>
          <a:ext cx="1245691" cy="148753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Brief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Logic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Business Case</a:t>
          </a:r>
        </a:p>
      </dsp:txBody>
      <dsp:txXfrm>
        <a:off x="1784471" y="120414"/>
        <a:ext cx="1172721" cy="1414560"/>
      </dsp:txXfrm>
    </dsp:sp>
    <dsp:sp modelId="{F3E4BA74-AE66-C640-A6FF-8CDDAB266C4A}">
      <dsp:nvSpPr>
        <dsp:cNvPr id="0" name=""/>
        <dsp:cNvSpPr/>
      </dsp:nvSpPr>
      <dsp:spPr>
        <a:xfrm>
          <a:off x="3118246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3118246" y="735015"/>
        <a:ext cx="184860" cy="185359"/>
      </dsp:txXfrm>
    </dsp:sp>
    <dsp:sp modelId="{EEA6947A-9DC7-6140-BB05-2C19999FA699}">
      <dsp:nvSpPr>
        <dsp:cNvPr id="0" name=""/>
        <dsp:cNvSpPr/>
      </dsp:nvSpPr>
      <dsp:spPr>
        <a:xfrm>
          <a:off x="3491954" y="83929"/>
          <a:ext cx="1245691" cy="148753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Structure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Calendar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Budget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Risk Schedule</a:t>
          </a:r>
        </a:p>
      </dsp:txBody>
      <dsp:txXfrm>
        <a:off x="3528439" y="120414"/>
        <a:ext cx="1172721" cy="1414560"/>
      </dsp:txXfrm>
    </dsp:sp>
    <dsp:sp modelId="{7A56D358-0C04-A541-8C9E-40EF8810DBA3}">
      <dsp:nvSpPr>
        <dsp:cNvPr id="0" name=""/>
        <dsp:cNvSpPr/>
      </dsp:nvSpPr>
      <dsp:spPr>
        <a:xfrm>
          <a:off x="4862214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4862214" y="735015"/>
        <a:ext cx="184860" cy="185359"/>
      </dsp:txXfrm>
    </dsp:sp>
    <dsp:sp modelId="{5FE031B4-D87A-D846-B2D8-FD4019B52496}">
      <dsp:nvSpPr>
        <dsp:cNvPr id="0" name=""/>
        <dsp:cNvSpPr/>
      </dsp:nvSpPr>
      <dsp:spPr>
        <a:xfrm>
          <a:off x="5235922" y="83929"/>
          <a:ext cx="1245691" cy="148753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Status reports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Updated calendar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Change request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Financial reports</a:t>
          </a:r>
        </a:p>
      </dsp:txBody>
      <dsp:txXfrm>
        <a:off x="5272407" y="120414"/>
        <a:ext cx="1172721" cy="1414560"/>
      </dsp:txXfrm>
    </dsp:sp>
    <dsp:sp modelId="{6647AF2B-E64C-0C4E-8502-92B67CACA8DB}">
      <dsp:nvSpPr>
        <dsp:cNvPr id="0" name=""/>
        <dsp:cNvSpPr/>
      </dsp:nvSpPr>
      <dsp:spPr>
        <a:xfrm>
          <a:off x="6606182" y="673229"/>
          <a:ext cx="264086" cy="30893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6606182" y="735015"/>
        <a:ext cx="184860" cy="185359"/>
      </dsp:txXfrm>
    </dsp:sp>
    <dsp:sp modelId="{0454D5FF-D6A8-BD44-A424-B7BA13C4785A}">
      <dsp:nvSpPr>
        <dsp:cNvPr id="0" name=""/>
        <dsp:cNvSpPr/>
      </dsp:nvSpPr>
      <dsp:spPr>
        <a:xfrm>
          <a:off x="6979890" y="83929"/>
          <a:ext cx="1245691" cy="148753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Sign off letter or acceptance document</a:t>
          </a:r>
        </a:p>
      </dsp:txBody>
      <dsp:txXfrm>
        <a:off x="7016375" y="120414"/>
        <a:ext cx="1172721" cy="141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9864D9D0-B919-6E40-B117-BC90F85C7794}" type="datetimeFigureOut">
              <a:rPr lang="en-US"/>
              <a:pPr>
                <a:defRPr/>
              </a:pPr>
              <a:t>7/3/25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CB263BD-B8C5-5844-8506-37F14B24D9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6190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DA7DF6D7-A140-4D4D-995E-50F427EBFB57}" type="datetimeFigureOut">
              <a:rPr lang="en-US"/>
              <a:pPr>
                <a:defRPr/>
              </a:pPr>
              <a:t>7/3/25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A4E416D6-DFA1-5040-80EC-B7DFA3E245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681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416D6-DFA1-5040-80EC-B7DFA3E245ED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9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52475"/>
            <a:ext cx="4951412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2719388" y="4721225"/>
            <a:ext cx="4992687" cy="44719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27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52475"/>
            <a:ext cx="4951412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2719388" y="4721225"/>
            <a:ext cx="4992687" cy="44719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1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416D6-DFA1-5040-80EC-B7DFA3E245ED}" type="slidenum">
              <a:rPr lang="en-AU" smtClean="0"/>
              <a:pPr>
                <a:defRPr/>
              </a:pPr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4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4FBE7B-BECC-C44E-9211-309C08543F66}" type="slidenum">
              <a:rPr lang="en-AU" sz="1200">
                <a:latin typeface="Calibri" charset="0"/>
              </a:rPr>
              <a:pPr eaLnBrk="1" hangingPunct="1"/>
              <a:t>2</a:t>
            </a:fld>
            <a:endParaRPr lang="en-AU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6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52475"/>
            <a:ext cx="4951412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2719388" y="4721225"/>
            <a:ext cx="4992687" cy="44719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2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52475"/>
            <a:ext cx="4951412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2719388" y="4721225"/>
            <a:ext cx="4992687" cy="44719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0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52475"/>
            <a:ext cx="4951412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2719388" y="4721225"/>
            <a:ext cx="4992687" cy="44719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0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52475"/>
            <a:ext cx="4951412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2719388" y="4721225"/>
            <a:ext cx="4992687" cy="44719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2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52475"/>
            <a:ext cx="4951412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2719388" y="4721225"/>
            <a:ext cx="4992687" cy="44719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8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52475"/>
            <a:ext cx="4951412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xfrm>
            <a:off x="2719388" y="4721225"/>
            <a:ext cx="4992687" cy="4471988"/>
          </a:xfr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1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416D6-DFA1-5040-80EC-B7DFA3E245ED}" type="slidenum">
              <a:rPr lang="en-AU" smtClean="0"/>
              <a:pPr>
                <a:defRPr/>
              </a:pPr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92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3540-CA25-974E-8647-3F78296B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3033A-858D-E045-9788-167489774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8C616-416C-0B4A-8EA8-BA641A4E1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F7B54-9333-6246-9F1B-C9608285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69F7-E6D6-D541-A0A2-7783BCFD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1E11-04EE-E041-A0A2-946607F1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409"/>
            <a:ext cx="7886700" cy="681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5239B-D4CD-A747-A1EF-C262255E6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A6A81-18A8-F74C-A122-167E99E4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B8D24-6D68-7E4C-A0C0-3B23F208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0E98-E40D-3C46-B5D8-56ACFF49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F4368-58C5-DF44-9831-458B73D76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E2DAE-55C1-5C4E-9000-F72252C67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BB8C5-7791-0E4A-A3FE-DD30645D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CF66D-A9FE-0A41-AE45-79E595D2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EFED5-4CA4-DB45-A66A-82A5915D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5D2E-AEAF-544D-A936-46A3A659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409"/>
            <a:ext cx="7886700" cy="681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3B7D-9445-FB4A-BB20-E8AFEDBCA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9F407-49F3-D649-81AA-50611C61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C371-E27D-7441-AEBE-3C854E07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3FEC6-DA68-3B44-8A64-A81E0F4A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2EFC1196-2B01-5449-8C8D-ADD79E5B3496}"/>
              </a:ext>
            </a:extLst>
          </p:cNvPr>
          <p:cNvSpPr/>
          <p:nvPr userDrawn="1"/>
        </p:nvSpPr>
        <p:spPr>
          <a:xfrm>
            <a:off x="4788025" y="0"/>
            <a:ext cx="4355976" cy="694329"/>
          </a:xfrm>
          <a:prstGeom prst="rect">
            <a:avLst/>
          </a:prstGeom>
          <a:solidFill>
            <a:srgbClr val="FF865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D84C4F30-E17A-0745-981A-2068A9298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77" y="178721"/>
            <a:ext cx="389807" cy="44196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HE COGNITIVE…">
            <a:extLst>
              <a:ext uri="{FF2B5EF4-FFF2-40B4-BE49-F238E27FC236}">
                <a16:creationId xmlns:a16="http://schemas.microsoft.com/office/drawing/2014/main" id="{AF51F9D9-740E-9C4B-BB00-AFBA1F911D1A}"/>
              </a:ext>
            </a:extLst>
          </p:cNvPr>
          <p:cNvSpPr txBox="1"/>
          <p:nvPr userDrawn="1"/>
        </p:nvSpPr>
        <p:spPr>
          <a:xfrm>
            <a:off x="6966013" y="93710"/>
            <a:ext cx="1673343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pPr>
            <a:r>
              <a:rPr lang="en-AU" sz="1400" dirty="0"/>
              <a:t>SUPPORTING THE </a:t>
            </a:r>
          </a:p>
          <a:p>
            <a:pPr algn="l">
              <a:defRPr b="0">
                <a:solidFill>
                  <a:srgbClr val="FFFFFF"/>
                </a:solidFill>
                <a:latin typeface="Futura Std Light"/>
                <a:ea typeface="Futura Std Light"/>
                <a:cs typeface="Futura Std Light"/>
                <a:sym typeface="Futura Std Light"/>
              </a:defRPr>
            </a:pPr>
            <a:r>
              <a:rPr lang="en-AU" sz="1400" dirty="0"/>
              <a:t>PUBLIC SECTOR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56201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DFD1-5B10-614B-8F7B-0D676E101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2D4AE-6959-624B-ADE1-78CA3C79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36E6A-ABBC-7D4F-A206-0B52F3A5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6CE12-3575-254F-9D3A-040AAFD8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09C89-41F7-474C-B14C-3F3A8F61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9D3F-DA4A-0442-A615-DF2DD9BD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409"/>
            <a:ext cx="7886700" cy="681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0B447-6E4C-9C44-B2AF-EA48F153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E644A-0EC6-734A-A459-92099BC2F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7E01B-0EAB-FA4E-A20C-A4E49BB6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66565-B878-B34B-B549-5473A59E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207FE-7922-D04B-B7DA-95E30502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6EAA-EC7D-C54E-9969-8908DCB1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D7530-E21B-044D-ADA1-64C0D34A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F2F0-A76C-D14D-81F8-663B8B11C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96E03-0844-4E40-8841-D7E63EE71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37653-B67E-5B48-8CB8-4D61B019E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E9214-269C-A947-BF74-287F8738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E1D00E-491C-4443-AF73-D6FC4A3E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5FCA1-630A-E549-A477-FA506CF1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3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6111-8243-5042-A538-145AD89D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409"/>
            <a:ext cx="7886700" cy="6810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E1238-70B0-DD4B-908C-D52A9CCA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EEC1F-8710-E74B-B43E-1B8B2A92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84B89-C2E9-BF4F-98D6-2727A4B2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2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06BE3-87F7-A54D-BA88-0C42ADD9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49C6A-E5FB-3446-80F5-29A0A86E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7B60A-3228-0A4D-BB07-D5DAD38D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3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5FAC-305D-1640-88DC-32081D0E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89DF5-0A0F-DC4E-83CF-5DF2F9777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28BB0-4745-CD40-9A2A-36164EEF3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D7B0-F8BF-744D-A56F-116FAAE5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B49F-0945-6D4C-9D99-0B1A7E5E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7AD0B-195F-CB47-98D1-5E3BD532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6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880F-2BB5-8D4D-91A9-1ED6CE6B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6DDC2-2DD5-464C-9E04-83C255939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D4E1A-BF93-D346-9F14-B3085551D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4D7A4-7A69-454A-B9F7-CF08F989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DAD1A-9D26-A447-A687-AA14EA6B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F871C-C5F7-554D-8EF7-077D0765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3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B7989-2D0B-724D-9A4D-CBEDA48F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1D5F2-73F2-D74B-A95B-D84CE4402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4523-3AE0-1F43-A9F6-841A377C83E6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A7F0-10A4-6645-9E80-006A4CDE2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8DFE5-8B7E-AC4E-B734-960BCA1F6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8AD2-9B04-B44D-88B7-3C0D806042B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DCD7BD00-C302-B04C-ADA9-734D507C5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933" y="289213"/>
            <a:ext cx="592766" cy="79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>
            <a:extLst>
              <a:ext uri="{FF2B5EF4-FFF2-40B4-BE49-F238E27FC236}">
                <a16:creationId xmlns:a16="http://schemas.microsoft.com/office/drawing/2014/main" id="{A7C031C6-AD2D-C941-8E54-AF25236A17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333" y="441613"/>
            <a:ext cx="592766" cy="79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>
            <a:extLst>
              <a:ext uri="{FF2B5EF4-FFF2-40B4-BE49-F238E27FC236}">
                <a16:creationId xmlns:a16="http://schemas.microsoft.com/office/drawing/2014/main" id="{433B4B31-2E01-AA4E-8755-E7CDEFAB7E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733" y="594013"/>
            <a:ext cx="592766" cy="79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>
            <a:extLst>
              <a:ext uri="{FF2B5EF4-FFF2-40B4-BE49-F238E27FC236}">
                <a16:creationId xmlns:a16="http://schemas.microsoft.com/office/drawing/2014/main" id="{B7245822-F23D-6846-A3CF-F09D83E47B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133" y="746413"/>
            <a:ext cx="592766" cy="79147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8B0E1D8C-FDD8-F244-BE06-E30F22A5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08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-15114" y="2153665"/>
            <a:ext cx="6304121" cy="1286174"/>
          </a:xfrm>
          <a:prstGeom prst="rect">
            <a:avLst/>
          </a:prstGeom>
          <a:solidFill>
            <a:srgbClr val="92939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26" name="Rectangle"/>
          <p:cNvSpPr/>
          <p:nvPr/>
        </p:nvSpPr>
        <p:spPr>
          <a:xfrm>
            <a:off x="6280129" y="2153665"/>
            <a:ext cx="2863871" cy="1286174"/>
          </a:xfrm>
          <a:prstGeom prst="rect">
            <a:avLst/>
          </a:prstGeom>
          <a:solidFill>
            <a:srgbClr val="FF865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27" name="Author Name…"/>
          <p:cNvSpPr txBox="1"/>
          <p:nvPr/>
        </p:nvSpPr>
        <p:spPr>
          <a:xfrm>
            <a:off x="7021995" y="2489015"/>
            <a:ext cx="1582453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l">
              <a:defRPr sz="2400" b="0">
                <a:solidFill>
                  <a:srgbClr val="FFFFFF"/>
                </a:solidFill>
                <a:latin typeface="Frutiger Next Pro Bold"/>
                <a:ea typeface="Frutiger Next Pro Bold"/>
                <a:cs typeface="Frutiger Next Pro Bold"/>
                <a:sym typeface="Frutiger Next Pro Bold"/>
              </a:defRPr>
            </a:pPr>
            <a:r>
              <a:rPr lang="en-AU" sz="1400" dirty="0"/>
              <a:t>Mark Priadko </a:t>
            </a:r>
          </a:p>
          <a:p>
            <a:pPr algn="l">
              <a:defRPr sz="2400" b="0">
                <a:solidFill>
                  <a:srgbClr val="FFFFFF"/>
                </a:solidFill>
                <a:latin typeface="Frutiger Next Pro Bold"/>
                <a:ea typeface="Frutiger Next Pro Bold"/>
                <a:cs typeface="Frutiger Next Pro Bold"/>
                <a:sym typeface="Frutiger Next Pro Bold"/>
              </a:defRPr>
            </a:pPr>
            <a:r>
              <a:rPr lang="en-AU" sz="1400" dirty="0"/>
              <a:t>July 2025</a:t>
            </a:r>
            <a:endParaRPr sz="1400" dirty="0"/>
          </a:p>
        </p:txBody>
      </p:sp>
      <p:sp>
        <p:nvSpPr>
          <p:cNvPr id="128" name="TITLE GOES HERE"/>
          <p:cNvSpPr txBox="1"/>
          <p:nvPr/>
        </p:nvSpPr>
        <p:spPr>
          <a:xfrm>
            <a:off x="430291" y="2362019"/>
            <a:ext cx="5651141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l">
              <a:defRPr sz="12000">
                <a:solidFill>
                  <a:srgbClr val="FFFFFF"/>
                </a:solidFill>
                <a:latin typeface="Futura Std"/>
                <a:ea typeface="Futura Std"/>
                <a:cs typeface="Futura Std"/>
                <a:sym typeface="Futura Std"/>
              </a:defRPr>
            </a:lvl1pPr>
          </a:lstStyle>
          <a:p>
            <a:r>
              <a:rPr lang="en-AU" sz="2700" dirty="0"/>
              <a:t>Managing Your Project – An Introduction to Project Management</a:t>
            </a:r>
            <a:endParaRPr sz="2700" dirty="0"/>
          </a:p>
        </p:txBody>
      </p:sp>
      <p:pic>
        <p:nvPicPr>
          <p:cNvPr id="129" name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11" y="4093021"/>
            <a:ext cx="1374981" cy="10346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28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Context for Projects</a:t>
            </a:r>
          </a:p>
          <a:p>
            <a:r>
              <a:rPr lang="en-US" b="1" dirty="0"/>
              <a:t>Project Lifecycle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Initiation and Definition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Planning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Tracking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Completion and Articulation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B99D4-BCEB-4E3B-8A71-4ABD66C0A0DD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BE15A7F5-65A3-4B59-98CD-037EDBA47A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075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1016D9-0B48-244F-B8C7-84161FE0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Lifecycle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231905-06FF-FC4D-B412-5AF2F75D0D84}"/>
              </a:ext>
            </a:extLst>
          </p:cNvPr>
          <p:cNvGrpSpPr>
            <a:grpSpLocks noChangeAspect="1"/>
          </p:cNvGrpSpPr>
          <p:nvPr/>
        </p:nvGrpSpPr>
        <p:grpSpPr>
          <a:xfrm>
            <a:off x="621606" y="4387149"/>
            <a:ext cx="8257026" cy="1025272"/>
            <a:chOff x="0" y="-1"/>
            <a:chExt cx="6116973" cy="760113"/>
          </a:xfrm>
        </p:grpSpPr>
        <p:sp>
          <p:nvSpPr>
            <p:cNvPr id="35" name="Text Box 686">
              <a:extLst>
                <a:ext uri="{FF2B5EF4-FFF2-40B4-BE49-F238E27FC236}">
                  <a16:creationId xmlns:a16="http://schemas.microsoft.com/office/drawing/2014/main" id="{B20DF365-EE37-EE46-A75B-07A63768FE6A}"/>
                </a:ext>
              </a:extLst>
            </p:cNvPr>
            <p:cNvSpPr txBox="1"/>
            <p:nvPr/>
          </p:nvSpPr>
          <p:spPr>
            <a:xfrm>
              <a:off x="563106" y="5165"/>
              <a:ext cx="708102" cy="74925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Business case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36" name="Text Box 687">
              <a:extLst>
                <a:ext uri="{FF2B5EF4-FFF2-40B4-BE49-F238E27FC236}">
                  <a16:creationId xmlns:a16="http://schemas.microsoft.com/office/drawing/2014/main" id="{B445D46C-9AF1-2848-82E1-A0BC7B4BC499}"/>
                </a:ext>
              </a:extLst>
            </p:cNvPr>
            <p:cNvSpPr txBox="1"/>
            <p:nvPr/>
          </p:nvSpPr>
          <p:spPr>
            <a:xfrm>
              <a:off x="1327551" y="5165"/>
              <a:ext cx="624390" cy="7543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Project Brief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Logic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37" name="Text Box 688">
              <a:extLst>
                <a:ext uri="{FF2B5EF4-FFF2-40B4-BE49-F238E27FC236}">
                  <a16:creationId xmlns:a16="http://schemas.microsoft.com/office/drawing/2014/main" id="{A605C920-D5AC-D04F-AC9B-BA5B4B2FC05C}"/>
                </a:ext>
              </a:extLst>
            </p:cNvPr>
            <p:cNvSpPr txBox="1"/>
            <p:nvPr/>
          </p:nvSpPr>
          <p:spPr>
            <a:xfrm>
              <a:off x="1998863" y="5157"/>
              <a:ext cx="753915" cy="75495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Structure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Calendar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Budget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Risk register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38" name="Text Box 689">
              <a:extLst>
                <a:ext uri="{FF2B5EF4-FFF2-40B4-BE49-F238E27FC236}">
                  <a16:creationId xmlns:a16="http://schemas.microsoft.com/office/drawing/2014/main" id="{8E601DD9-45F6-6B48-BFF0-84C18D55B925}"/>
                </a:ext>
              </a:extLst>
            </p:cNvPr>
            <p:cNvSpPr txBox="1"/>
            <p:nvPr/>
          </p:nvSpPr>
          <p:spPr>
            <a:xfrm>
              <a:off x="2817700" y="5161"/>
              <a:ext cx="1117552" cy="7547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Status reports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Updated calendar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Finance variances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Change requests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39" name="Text Box 690">
              <a:extLst>
                <a:ext uri="{FF2B5EF4-FFF2-40B4-BE49-F238E27FC236}">
                  <a16:creationId xmlns:a16="http://schemas.microsoft.com/office/drawing/2014/main" id="{EB250301-3898-7345-9A5D-079797E14B71}"/>
                </a:ext>
              </a:extLst>
            </p:cNvPr>
            <p:cNvSpPr txBox="1"/>
            <p:nvPr/>
          </p:nvSpPr>
          <p:spPr>
            <a:xfrm>
              <a:off x="3982744" y="5159"/>
              <a:ext cx="974376" cy="75456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PIR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Updated operating  procedures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Closure report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0" name="Text Box 691">
              <a:extLst>
                <a:ext uri="{FF2B5EF4-FFF2-40B4-BE49-F238E27FC236}">
                  <a16:creationId xmlns:a16="http://schemas.microsoft.com/office/drawing/2014/main" id="{5A35907E-216B-CC4C-B015-7889E03B36D8}"/>
                </a:ext>
              </a:extLst>
            </p:cNvPr>
            <p:cNvSpPr txBox="1"/>
            <p:nvPr/>
          </p:nvSpPr>
          <p:spPr>
            <a:xfrm>
              <a:off x="5408948" y="-1"/>
              <a:ext cx="708025" cy="7492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solidFill>
                    <a:srgbClr val="FFFFFF"/>
                  </a:solidFill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Arial Narrow" panose="020B0604020202020204" pitchFamily="34" charset="0"/>
                </a:rPr>
                <a:t>SOP and operating budget</a:t>
              </a:r>
              <a:endParaRPr lang="en-AU" sz="110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41" name="Text Box 692">
              <a:extLst>
                <a:ext uri="{FF2B5EF4-FFF2-40B4-BE49-F238E27FC236}">
                  <a16:creationId xmlns:a16="http://schemas.microsoft.com/office/drawing/2014/main" id="{13BCA0FB-837F-9342-B5A5-BB0D1E9FA1CA}"/>
                </a:ext>
              </a:extLst>
            </p:cNvPr>
            <p:cNvSpPr txBox="1"/>
            <p:nvPr/>
          </p:nvSpPr>
          <p:spPr>
            <a:xfrm>
              <a:off x="0" y="5165"/>
              <a:ext cx="518160" cy="7492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AU" sz="12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Exhibits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091827-3954-4541-8C19-43A65E495972}"/>
              </a:ext>
            </a:extLst>
          </p:cNvPr>
          <p:cNvGrpSpPr>
            <a:grpSpLocks noChangeAspect="1"/>
          </p:cNvGrpSpPr>
          <p:nvPr/>
        </p:nvGrpSpPr>
        <p:grpSpPr>
          <a:xfrm>
            <a:off x="628650" y="3331695"/>
            <a:ext cx="7476924" cy="894967"/>
            <a:chOff x="0" y="0"/>
            <a:chExt cx="5539363" cy="663498"/>
          </a:xfrm>
        </p:grpSpPr>
        <p:sp>
          <p:nvSpPr>
            <p:cNvPr id="29" name="Text Box 694">
              <a:extLst>
                <a:ext uri="{FF2B5EF4-FFF2-40B4-BE49-F238E27FC236}">
                  <a16:creationId xmlns:a16="http://schemas.microsoft.com/office/drawing/2014/main" id="{0E1E8F16-D00B-F54F-9756-D435A417AA29}"/>
                </a:ext>
              </a:extLst>
            </p:cNvPr>
            <p:cNvSpPr txBox="1"/>
            <p:nvPr/>
          </p:nvSpPr>
          <p:spPr>
            <a:xfrm>
              <a:off x="0" y="5166"/>
              <a:ext cx="518160" cy="64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dirty="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Gateway &amp; approval</a:t>
              </a:r>
              <a:endParaRPr lang="en-A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695">
              <a:extLst>
                <a:ext uri="{FF2B5EF4-FFF2-40B4-BE49-F238E27FC236}">
                  <a16:creationId xmlns:a16="http://schemas.microsoft.com/office/drawing/2014/main" id="{B0D7A4B9-2005-2044-9EA2-32990F09FFA1}"/>
                </a:ext>
              </a:extLst>
            </p:cNvPr>
            <p:cNvSpPr txBox="1"/>
            <p:nvPr/>
          </p:nvSpPr>
          <p:spPr>
            <a:xfrm>
              <a:off x="929899" y="15498"/>
              <a:ext cx="708102" cy="648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 dirty="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Approve concept and proceed to initiation</a:t>
              </a:r>
              <a:endParaRPr lang="en-A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696">
              <a:extLst>
                <a:ext uri="{FF2B5EF4-FFF2-40B4-BE49-F238E27FC236}">
                  <a16:creationId xmlns:a16="http://schemas.microsoft.com/office/drawing/2014/main" id="{FAFE11B2-E61B-5D49-8E24-1EE9C8AE7D68}"/>
                </a:ext>
              </a:extLst>
            </p:cNvPr>
            <p:cNvSpPr txBox="1"/>
            <p:nvPr/>
          </p:nvSpPr>
          <p:spPr>
            <a:xfrm>
              <a:off x="1637826" y="15490"/>
              <a:ext cx="815811" cy="648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Approve design and proceed to planning</a:t>
              </a:r>
              <a:endParaRPr lang="en-A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697">
              <a:extLst>
                <a:ext uri="{FF2B5EF4-FFF2-40B4-BE49-F238E27FC236}">
                  <a16:creationId xmlns:a16="http://schemas.microsoft.com/office/drawing/2014/main" id="{26197C82-F279-FD4E-B807-55E00ECD22E4}"/>
                </a:ext>
              </a:extLst>
            </p:cNvPr>
            <p:cNvSpPr txBox="1"/>
            <p:nvPr/>
          </p:nvSpPr>
          <p:spPr>
            <a:xfrm>
              <a:off x="2402327" y="15490"/>
              <a:ext cx="826142" cy="648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Approve and fund the plan and proceed to delivery</a:t>
              </a:r>
              <a:endParaRPr lang="en-A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698">
              <a:extLst>
                <a:ext uri="{FF2B5EF4-FFF2-40B4-BE49-F238E27FC236}">
                  <a16:creationId xmlns:a16="http://schemas.microsoft.com/office/drawing/2014/main" id="{31175AF7-5D01-694C-8581-9680DE3D9331}"/>
                </a:ext>
              </a:extLst>
            </p:cNvPr>
            <p:cNvSpPr txBox="1"/>
            <p:nvPr/>
          </p:nvSpPr>
          <p:spPr>
            <a:xfrm>
              <a:off x="3873749" y="0"/>
              <a:ext cx="853235" cy="6480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Review against the plan to approve completion</a:t>
              </a:r>
              <a:endParaRPr lang="en-A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699">
              <a:extLst>
                <a:ext uri="{FF2B5EF4-FFF2-40B4-BE49-F238E27FC236}">
                  <a16:creationId xmlns:a16="http://schemas.microsoft.com/office/drawing/2014/main" id="{0F3BDB72-122F-BF46-BA89-54C7CEEA31F3}"/>
                </a:ext>
              </a:extLst>
            </p:cNvPr>
            <p:cNvSpPr txBox="1"/>
            <p:nvPr/>
          </p:nvSpPr>
          <p:spPr>
            <a:xfrm>
              <a:off x="4785864" y="0"/>
              <a:ext cx="753499" cy="64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Handover to operations with ongoing budget</a:t>
              </a:r>
              <a:endParaRPr lang="en-A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28DAAB-8D47-3041-B885-EEFA55F78B67}"/>
              </a:ext>
            </a:extLst>
          </p:cNvPr>
          <p:cNvGrpSpPr>
            <a:grpSpLocks noChangeAspect="1"/>
          </p:cNvGrpSpPr>
          <p:nvPr/>
        </p:nvGrpSpPr>
        <p:grpSpPr>
          <a:xfrm>
            <a:off x="611560" y="5435376"/>
            <a:ext cx="8257886" cy="923260"/>
            <a:chOff x="0" y="0"/>
            <a:chExt cx="6117828" cy="683895"/>
          </a:xfrm>
        </p:grpSpPr>
        <p:sp>
          <p:nvSpPr>
            <p:cNvPr id="22" name="Text Box 701">
              <a:extLst>
                <a:ext uri="{FF2B5EF4-FFF2-40B4-BE49-F238E27FC236}">
                  <a16:creationId xmlns:a16="http://schemas.microsoft.com/office/drawing/2014/main" id="{645112FB-A0ED-8548-8854-FE2203054266}"/>
                </a:ext>
              </a:extLst>
            </p:cNvPr>
            <p:cNvSpPr txBox="1"/>
            <p:nvPr/>
          </p:nvSpPr>
          <p:spPr>
            <a:xfrm>
              <a:off x="563105" y="0"/>
              <a:ext cx="708025" cy="68389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Business sets funds aside</a:t>
              </a:r>
              <a:endParaRPr lang="en-A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702">
              <a:extLst>
                <a:ext uri="{FF2B5EF4-FFF2-40B4-BE49-F238E27FC236}">
                  <a16:creationId xmlns:a16="http://schemas.microsoft.com/office/drawing/2014/main" id="{4E0DC9F8-657D-354F-8DF8-7A70B2548176}"/>
                </a:ext>
              </a:extLst>
            </p:cNvPr>
            <p:cNvSpPr txBox="1"/>
            <p:nvPr/>
          </p:nvSpPr>
          <p:spPr>
            <a:xfrm>
              <a:off x="1332855" y="0"/>
              <a:ext cx="624205" cy="68389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 Whole of life costs</a:t>
              </a:r>
              <a:endParaRPr lang="en-A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703">
              <a:extLst>
                <a:ext uri="{FF2B5EF4-FFF2-40B4-BE49-F238E27FC236}">
                  <a16:creationId xmlns:a16="http://schemas.microsoft.com/office/drawing/2014/main" id="{6F695ACC-4DCA-CF46-A66F-0F8F1006AB43}"/>
                </a:ext>
              </a:extLst>
            </p:cNvPr>
            <p:cNvSpPr txBox="1"/>
            <p:nvPr/>
          </p:nvSpPr>
          <p:spPr>
            <a:xfrm>
              <a:off x="1994116" y="0"/>
              <a:ext cx="758860" cy="68389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Detailed budget</a:t>
              </a:r>
              <a:endParaRPr lang="en-A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704">
              <a:extLst>
                <a:ext uri="{FF2B5EF4-FFF2-40B4-BE49-F238E27FC236}">
                  <a16:creationId xmlns:a16="http://schemas.microsoft.com/office/drawing/2014/main" id="{8654A108-4EAE-8C4E-A458-5E28BE8E1685}"/>
                </a:ext>
              </a:extLst>
            </p:cNvPr>
            <p:cNvSpPr txBox="1"/>
            <p:nvPr/>
          </p:nvSpPr>
          <p:spPr>
            <a:xfrm>
              <a:off x="2821889" y="0"/>
              <a:ext cx="1116142" cy="68389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Monitor finances and update detailed operational budgets</a:t>
              </a:r>
              <a:endParaRPr lang="en-A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705">
              <a:extLst>
                <a:ext uri="{FF2B5EF4-FFF2-40B4-BE49-F238E27FC236}">
                  <a16:creationId xmlns:a16="http://schemas.microsoft.com/office/drawing/2014/main" id="{663D8FAD-A44F-5C47-AB63-92B38AF4BD5A}"/>
                </a:ext>
              </a:extLst>
            </p:cNvPr>
            <p:cNvSpPr txBox="1"/>
            <p:nvPr/>
          </p:nvSpPr>
          <p:spPr>
            <a:xfrm>
              <a:off x="3988697" y="0"/>
              <a:ext cx="968523" cy="68389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Acquit project funds against budget</a:t>
              </a:r>
              <a:endParaRPr lang="en-A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706">
              <a:extLst>
                <a:ext uri="{FF2B5EF4-FFF2-40B4-BE49-F238E27FC236}">
                  <a16:creationId xmlns:a16="http://schemas.microsoft.com/office/drawing/2014/main" id="{0F751C0B-1EF4-E54B-894F-02C4148F7B99}"/>
                </a:ext>
              </a:extLst>
            </p:cNvPr>
            <p:cNvSpPr txBox="1"/>
            <p:nvPr/>
          </p:nvSpPr>
          <p:spPr>
            <a:xfrm>
              <a:off x="0" y="0"/>
              <a:ext cx="518160" cy="6838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Budget method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707">
              <a:extLst>
                <a:ext uri="{FF2B5EF4-FFF2-40B4-BE49-F238E27FC236}">
                  <a16:creationId xmlns:a16="http://schemas.microsoft.com/office/drawing/2014/main" id="{3EF814BD-9436-4D4F-ADF0-5F2A374996D5}"/>
                </a:ext>
              </a:extLst>
            </p:cNvPr>
            <p:cNvSpPr txBox="1"/>
            <p:nvPr/>
          </p:nvSpPr>
          <p:spPr>
            <a:xfrm>
              <a:off x="5409713" y="0"/>
              <a:ext cx="708115" cy="6838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solidFill>
                    <a:srgbClr val="FFFFFF"/>
                  </a:solidFill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Proceed with operating budget</a:t>
              </a:r>
              <a:endParaRPr lang="en-A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C1E7BD-8E7B-2843-AF5B-C935ACE20971}"/>
              </a:ext>
            </a:extLst>
          </p:cNvPr>
          <p:cNvGrpSpPr>
            <a:grpSpLocks noChangeAspect="1"/>
          </p:cNvGrpSpPr>
          <p:nvPr/>
        </p:nvGrpSpPr>
        <p:grpSpPr>
          <a:xfrm>
            <a:off x="625469" y="1926703"/>
            <a:ext cx="8263034" cy="1267018"/>
            <a:chOff x="0" y="0"/>
            <a:chExt cx="6121006" cy="938873"/>
          </a:xfrm>
        </p:grpSpPr>
        <p:sp>
          <p:nvSpPr>
            <p:cNvPr id="10" name="Text Box 681">
              <a:extLst>
                <a:ext uri="{FF2B5EF4-FFF2-40B4-BE49-F238E27FC236}">
                  <a16:creationId xmlns:a16="http://schemas.microsoft.com/office/drawing/2014/main" id="{C01D6EBB-920A-9E45-A9C5-9BB31EFBE4B8}"/>
                </a:ext>
              </a:extLst>
            </p:cNvPr>
            <p:cNvSpPr txBox="1"/>
            <p:nvPr/>
          </p:nvSpPr>
          <p:spPr>
            <a:xfrm>
              <a:off x="567328" y="186885"/>
              <a:ext cx="713337" cy="5295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Idea, opportunity, issue</a:t>
              </a:r>
              <a:endParaRPr lang="en-A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682">
              <a:extLst>
                <a:ext uri="{FF2B5EF4-FFF2-40B4-BE49-F238E27FC236}">
                  <a16:creationId xmlns:a16="http://schemas.microsoft.com/office/drawing/2014/main" id="{10995D22-50FC-1D4D-B753-1CEF121122CA}"/>
                </a:ext>
              </a:extLst>
            </p:cNvPr>
            <p:cNvSpPr txBox="1"/>
            <p:nvPr/>
          </p:nvSpPr>
          <p:spPr>
            <a:xfrm>
              <a:off x="1328216" y="186885"/>
              <a:ext cx="624390" cy="5295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 dirty="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initiation</a:t>
              </a:r>
              <a:endParaRPr lang="en-A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683">
              <a:extLst>
                <a:ext uri="{FF2B5EF4-FFF2-40B4-BE49-F238E27FC236}">
                  <a16:creationId xmlns:a16="http://schemas.microsoft.com/office/drawing/2014/main" id="{82AE689D-BC85-104F-943B-31DB28CF3063}"/>
                </a:ext>
              </a:extLst>
            </p:cNvPr>
            <p:cNvSpPr txBox="1"/>
            <p:nvPr/>
          </p:nvSpPr>
          <p:spPr>
            <a:xfrm>
              <a:off x="2002335" y="186885"/>
              <a:ext cx="755074" cy="5295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planning</a:t>
              </a:r>
              <a:endParaRPr lang="en-A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679">
              <a:extLst>
                <a:ext uri="{FF2B5EF4-FFF2-40B4-BE49-F238E27FC236}">
                  <a16:creationId xmlns:a16="http://schemas.microsoft.com/office/drawing/2014/main" id="{D4C4F6BF-46EF-AF4E-8EB2-013C3B6BAF41}"/>
                </a:ext>
              </a:extLst>
            </p:cNvPr>
            <p:cNvSpPr txBox="1"/>
            <p:nvPr/>
          </p:nvSpPr>
          <p:spPr>
            <a:xfrm>
              <a:off x="2823293" y="186885"/>
              <a:ext cx="1116375" cy="5295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delivery</a:t>
              </a:r>
              <a:endParaRPr lang="en-A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678">
              <a:extLst>
                <a:ext uri="{FF2B5EF4-FFF2-40B4-BE49-F238E27FC236}">
                  <a16:creationId xmlns:a16="http://schemas.microsoft.com/office/drawing/2014/main" id="{C2C647B3-E7A6-654C-B577-75137CCCE20B}"/>
                </a:ext>
              </a:extLst>
            </p:cNvPr>
            <p:cNvSpPr txBox="1"/>
            <p:nvPr/>
          </p:nvSpPr>
          <p:spPr>
            <a:xfrm>
              <a:off x="3984648" y="180211"/>
              <a:ext cx="810895" cy="52959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Project completion (or termination)</a:t>
              </a:r>
              <a:endParaRPr lang="en-A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84">
              <a:extLst>
                <a:ext uri="{FF2B5EF4-FFF2-40B4-BE49-F238E27FC236}">
                  <a16:creationId xmlns:a16="http://schemas.microsoft.com/office/drawing/2014/main" id="{FCEF10DF-0414-7248-971E-18B3A79A2C8F}"/>
                </a:ext>
              </a:extLst>
            </p:cNvPr>
            <p:cNvSpPr txBox="1"/>
            <p:nvPr/>
          </p:nvSpPr>
          <p:spPr>
            <a:xfrm>
              <a:off x="5412981" y="453863"/>
              <a:ext cx="708025" cy="4171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solidFill>
                    <a:srgbClr val="FFFFFF"/>
                  </a:solidFill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Ongoing operations</a:t>
              </a:r>
              <a:endParaRPr lang="en-A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680">
              <a:extLst>
                <a:ext uri="{FF2B5EF4-FFF2-40B4-BE49-F238E27FC236}">
                  <a16:creationId xmlns:a16="http://schemas.microsoft.com/office/drawing/2014/main" id="{63E420EA-1FAA-0744-BF44-78862331F4DB}"/>
                </a:ext>
              </a:extLst>
            </p:cNvPr>
            <p:cNvSpPr txBox="1"/>
            <p:nvPr/>
          </p:nvSpPr>
          <p:spPr>
            <a:xfrm>
              <a:off x="0" y="186885"/>
              <a:ext cx="518160" cy="5295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200" dirty="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 cycle stage</a:t>
              </a:r>
              <a:endParaRPr lang="en-A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19">
              <a:extLst>
                <a:ext uri="{FF2B5EF4-FFF2-40B4-BE49-F238E27FC236}">
                  <a16:creationId xmlns:a16="http://schemas.microsoft.com/office/drawing/2014/main" id="{DB79CE40-B0B0-484D-9346-E2677BDBBD17}"/>
                </a:ext>
              </a:extLst>
            </p:cNvPr>
            <p:cNvSpPr txBox="1"/>
            <p:nvPr/>
          </p:nvSpPr>
          <p:spPr>
            <a:xfrm>
              <a:off x="5406306" y="0"/>
              <a:ext cx="708025" cy="4171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100">
                  <a:solidFill>
                    <a:srgbClr val="FFFFFF"/>
                  </a:solidFill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 project</a:t>
              </a:r>
              <a:endParaRPr lang="en-AU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Bent Up Arrow 17">
              <a:extLst>
                <a:ext uri="{FF2B5EF4-FFF2-40B4-BE49-F238E27FC236}">
                  <a16:creationId xmlns:a16="http://schemas.microsoft.com/office/drawing/2014/main" id="{0921B9D5-8498-2140-99B9-74084EC4C572}"/>
                </a:ext>
              </a:extLst>
            </p:cNvPr>
            <p:cNvSpPr/>
            <p:nvPr/>
          </p:nvSpPr>
          <p:spPr>
            <a:xfrm rot="10800000">
              <a:off x="1648589" y="0"/>
              <a:ext cx="3752215" cy="182245"/>
            </a:xfrm>
            <a:prstGeom prst="bentUp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Text Box 677">
              <a:extLst>
                <a:ext uri="{FF2B5EF4-FFF2-40B4-BE49-F238E27FC236}">
                  <a16:creationId xmlns:a16="http://schemas.microsoft.com/office/drawing/2014/main" id="{32F15689-4380-B142-A7F7-6C79998F5941}"/>
                </a:ext>
              </a:extLst>
            </p:cNvPr>
            <p:cNvSpPr txBox="1"/>
            <p:nvPr/>
          </p:nvSpPr>
          <p:spPr>
            <a:xfrm>
              <a:off x="4792257" y="253630"/>
              <a:ext cx="603885" cy="397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100" dirty="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Transition into</a:t>
              </a:r>
              <a:endParaRPr lang="en-A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3CFAC2F9-FD3F-8943-A5A6-9592CF4AC062}"/>
                </a:ext>
              </a:extLst>
            </p:cNvPr>
            <p:cNvSpPr/>
            <p:nvPr/>
          </p:nvSpPr>
          <p:spPr>
            <a:xfrm rot="18935436">
              <a:off x="2930084" y="710273"/>
              <a:ext cx="457200" cy="2286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DD42278E-915F-F04B-BECB-453473190F77}"/>
                </a:ext>
              </a:extLst>
            </p:cNvPr>
            <p:cNvSpPr/>
            <p:nvPr/>
          </p:nvSpPr>
          <p:spPr>
            <a:xfrm rot="18935436">
              <a:off x="2129150" y="710273"/>
              <a:ext cx="457200" cy="2286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71D90-BF9E-9642-91A4-FE07B293E706}"/>
              </a:ext>
            </a:extLst>
          </p:cNvPr>
          <p:cNvSpPr/>
          <p:nvPr/>
        </p:nvSpPr>
        <p:spPr>
          <a:xfrm>
            <a:off x="0" y="0"/>
            <a:ext cx="4788024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Image">
            <a:extLst>
              <a:ext uri="{FF2B5EF4-FFF2-40B4-BE49-F238E27FC236}">
                <a16:creationId xmlns:a16="http://schemas.microsoft.com/office/drawing/2014/main" id="{3C3E1262-1308-1249-9C0E-CE45666CE9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30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517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1C53-89F4-AB4A-B931-4153E04F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and 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4E99-8C75-E845-96A5-FCF5B8C0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76" y="1700808"/>
            <a:ext cx="37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Agile</a:t>
            </a:r>
          </a:p>
          <a:p>
            <a:r>
              <a:rPr lang="en-US" dirty="0"/>
              <a:t>Project evolves with delivery occurring over a number of short iterations</a:t>
            </a:r>
          </a:p>
          <a:p>
            <a:r>
              <a:rPr lang="en-US" dirty="0"/>
              <a:t>Planning occurs with each iteration</a:t>
            </a:r>
          </a:p>
          <a:p>
            <a:r>
              <a:rPr lang="en-US" dirty="0"/>
              <a:t>Essentially an Agile project consists of a series of smaller</a:t>
            </a:r>
          </a:p>
        </p:txBody>
      </p:sp>
      <p:pic>
        <p:nvPicPr>
          <p:cNvPr id="4" name="Picture 3" descr="A picture containing text, sign, hitting, female&#10;&#10;Description automatically generated">
            <a:extLst>
              <a:ext uri="{FF2B5EF4-FFF2-40B4-BE49-F238E27FC236}">
                <a16:creationId xmlns:a16="http://schemas.microsoft.com/office/drawing/2014/main" id="{D2B57A45-523F-3646-813C-740F5488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26" y="4509120"/>
            <a:ext cx="3733800" cy="21463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0ABBF2-C48A-F54C-85AC-61E9A7740DCD}"/>
              </a:ext>
            </a:extLst>
          </p:cNvPr>
          <p:cNvSpPr txBox="1">
            <a:spLocks/>
          </p:cNvSpPr>
          <p:nvPr/>
        </p:nvSpPr>
        <p:spPr>
          <a:xfrm>
            <a:off x="4605756" y="1668167"/>
            <a:ext cx="37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Frutiger Neue LT Pro Cn Regular" panose="020B06060403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Waterfall</a:t>
            </a:r>
          </a:p>
          <a:p>
            <a:r>
              <a:rPr lang="en-US" dirty="0"/>
              <a:t>Project places greater emphasis on upfront planning </a:t>
            </a:r>
          </a:p>
          <a:p>
            <a:r>
              <a:rPr lang="en-US" dirty="0"/>
              <a:t>Aim to follow the lifecycle once</a:t>
            </a:r>
          </a:p>
          <a:p>
            <a:r>
              <a:rPr lang="en-US" dirty="0"/>
              <a:t>Heavy emphasis on upfront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4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82B5-BFFF-DA4A-BA08-1C05E5B2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the project over the 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9CBA-EB51-A240-8C2B-DFC802B6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19"/>
          </a:xfrm>
        </p:spPr>
        <p:txBody>
          <a:bodyPr/>
          <a:lstStyle/>
          <a:p>
            <a:r>
              <a:rPr lang="en-US" dirty="0"/>
              <a:t>When the end result is not known at the beginning and only becomes clearer after milestones have been reached.  Example, time and cost to implement a new system are not known until the system has been procured.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Think of this as two overlapping projects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DB14E14-D433-464B-9B8C-72F1E54F2A63}"/>
              </a:ext>
            </a:extLst>
          </p:cNvPr>
          <p:cNvSpPr/>
          <p:nvPr/>
        </p:nvSpPr>
        <p:spPr>
          <a:xfrm>
            <a:off x="3327717" y="3628524"/>
            <a:ext cx="1963420" cy="1463040"/>
          </a:xfrm>
          <a:custGeom>
            <a:avLst/>
            <a:gdLst>
              <a:gd name="connsiteX0" fmla="*/ 0 w 1963973"/>
              <a:gd name="connsiteY0" fmla="*/ 1447145 h 1463047"/>
              <a:gd name="connsiteX1" fmla="*/ 954157 w 1963973"/>
              <a:gd name="connsiteY1" fmla="*/ 7 h 1463047"/>
              <a:gd name="connsiteX2" fmla="*/ 1963973 w 1963973"/>
              <a:gd name="connsiteY2" fmla="*/ 1463047 h 1463047"/>
              <a:gd name="connsiteX3" fmla="*/ 1963973 w 1963973"/>
              <a:gd name="connsiteY3" fmla="*/ 1463047 h 146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973" h="1463047">
                <a:moveTo>
                  <a:pt x="0" y="1447145"/>
                </a:moveTo>
                <a:cubicBezTo>
                  <a:pt x="313414" y="722251"/>
                  <a:pt x="626828" y="-2643"/>
                  <a:pt x="954157" y="7"/>
                </a:cubicBezTo>
                <a:cubicBezTo>
                  <a:pt x="1281486" y="2657"/>
                  <a:pt x="1963973" y="1463047"/>
                  <a:pt x="1963973" y="1463047"/>
                </a:cubicBezTo>
                <a:lnTo>
                  <a:pt x="1963973" y="1463047"/>
                </a:ln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Text Box 716">
            <a:extLst>
              <a:ext uri="{FF2B5EF4-FFF2-40B4-BE49-F238E27FC236}">
                <a16:creationId xmlns:a16="http://schemas.microsoft.com/office/drawing/2014/main" id="{34F941B7-1886-3043-AB07-5D5E3FBF0EDE}"/>
              </a:ext>
            </a:extLst>
          </p:cNvPr>
          <p:cNvSpPr txBox="1"/>
          <p:nvPr/>
        </p:nvSpPr>
        <p:spPr>
          <a:xfrm>
            <a:off x="1952307" y="5013176"/>
            <a:ext cx="1097280" cy="3016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start here</a:t>
            </a:r>
            <a:endParaRPr lang="en-A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715">
            <a:extLst>
              <a:ext uri="{FF2B5EF4-FFF2-40B4-BE49-F238E27FC236}">
                <a16:creationId xmlns:a16="http://schemas.microsoft.com/office/drawing/2014/main" id="{2608AB64-7F2D-1448-B2F0-3CCD84FCAB20}"/>
              </a:ext>
            </a:extLst>
          </p:cNvPr>
          <p:cNvSpPr txBox="1"/>
          <p:nvPr/>
        </p:nvSpPr>
        <p:spPr>
          <a:xfrm>
            <a:off x="5427027" y="4941168"/>
            <a:ext cx="1764665" cy="4603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system is implemented</a:t>
            </a:r>
            <a:endParaRPr lang="en-A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713">
            <a:extLst>
              <a:ext uri="{FF2B5EF4-FFF2-40B4-BE49-F238E27FC236}">
                <a16:creationId xmlns:a16="http://schemas.microsoft.com/office/drawing/2014/main" id="{64351DD1-6E27-EA44-B103-F9380BC30523}"/>
              </a:ext>
            </a:extLst>
          </p:cNvPr>
          <p:cNvSpPr txBox="1"/>
          <p:nvPr/>
        </p:nvSpPr>
        <p:spPr>
          <a:xfrm>
            <a:off x="2890837" y="2924944"/>
            <a:ext cx="2861945" cy="628015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select the system – now the other side of the hill can be seen and understood</a:t>
            </a:r>
            <a:endParaRPr lang="en-A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8DC1AA-8B85-B740-A9E7-F25B0A3D3E24}"/>
              </a:ext>
            </a:extLst>
          </p:cNvPr>
          <p:cNvSpPr/>
          <p:nvPr/>
        </p:nvSpPr>
        <p:spPr>
          <a:xfrm>
            <a:off x="1835696" y="5805264"/>
            <a:ext cx="3172460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and procure the finance system</a:t>
            </a:r>
            <a:endParaRPr lang="en-A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45B81-E19D-4D43-B3B7-B5E3FF8F91FE}"/>
              </a:ext>
            </a:extLst>
          </p:cNvPr>
          <p:cNvSpPr/>
          <p:nvPr/>
        </p:nvSpPr>
        <p:spPr>
          <a:xfrm>
            <a:off x="4174807" y="6207733"/>
            <a:ext cx="3140075" cy="30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the finance system</a:t>
            </a:r>
            <a:endParaRPr lang="en-A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Lifecycle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000537"/>
              </p:ext>
            </p:extLst>
          </p:nvPr>
        </p:nvGraphicFramePr>
        <p:xfrm>
          <a:off x="457200" y="1125538"/>
          <a:ext cx="8229600" cy="165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887867"/>
              </p:ext>
            </p:extLst>
          </p:nvPr>
        </p:nvGraphicFramePr>
        <p:xfrm>
          <a:off x="457200" y="2564904"/>
          <a:ext cx="8229600" cy="165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448182"/>
              </p:ext>
            </p:extLst>
          </p:nvPr>
        </p:nvGraphicFramePr>
        <p:xfrm>
          <a:off x="431800" y="4482604"/>
          <a:ext cx="8229600" cy="165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0F0E30F-93A6-4713-AC35-035DDC4B2938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D4AE9A82-3066-4485-80DE-28662AE95C0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97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>
                <a:latin typeface="Frutiger Next Pro" panose="020B0503040204020203" pitchFamily="34" charset="0"/>
              </a:rPr>
              <a:t>Overview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The Context for Projects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Project Lifecycle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>
                <a:latin typeface="Arial" charset="0"/>
                <a:cs typeface="Arial" charset="0"/>
              </a:rPr>
              <a:t>Project Initiation and Definition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charset="0"/>
                <a:cs typeface="Arial" charset="0"/>
              </a:rPr>
              <a:t>Project Planning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charset="0"/>
                <a:cs typeface="Arial" charset="0"/>
              </a:rPr>
              <a:t>Project Delivery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7F7F7F"/>
                </a:solidFill>
                <a:latin typeface="Arial" charset="0"/>
                <a:cs typeface="Arial" charset="0"/>
              </a:rPr>
              <a:t>Project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Completion and Articulation</a:t>
            </a:r>
            <a:endParaRPr lang="en-US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04031-D207-4516-B565-80D6F6FE36F0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AD807DE9-DF02-494E-B9E1-CB1854162A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894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>
                <a:latin typeface="Frutiger Next Pro" panose="020B0503040204020203" pitchFamily="34" charset="0"/>
              </a:rPr>
              <a:t>Project Initiation and Definition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Logic – deliverables, achievements 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and outcomes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Scope – boundaries, inclusions and exclusions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Who – Governance, stakeholder and decision making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04031-D207-4516-B565-80D6F6FE36F0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AD807DE9-DF02-494E-B9E1-CB1854162A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093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62C8-CD83-4B42-B9FA-04F34731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&amp; Design – the Logic of our project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F01390-29CB-FE4E-8C5A-79214C266C75}"/>
              </a:ext>
            </a:extLst>
          </p:cNvPr>
          <p:cNvGrpSpPr>
            <a:grpSpLocks noChangeAspect="1"/>
          </p:cNvGrpSpPr>
          <p:nvPr/>
        </p:nvGrpSpPr>
        <p:grpSpPr>
          <a:xfrm>
            <a:off x="251217" y="2032993"/>
            <a:ext cx="8558941" cy="379231"/>
            <a:chOff x="39688" y="0"/>
            <a:chExt cx="11179201" cy="495300"/>
          </a:xfrm>
        </p:grpSpPr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E7AF2E3C-28CC-164B-A035-A9F55150F957}"/>
                </a:ext>
              </a:extLst>
            </p:cNvPr>
            <p:cNvSpPr txBox="1"/>
            <p:nvPr/>
          </p:nvSpPr>
          <p:spPr>
            <a:xfrm>
              <a:off x="39688" y="0"/>
              <a:ext cx="424283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600"/>
                </a:spcAft>
              </a:pPr>
              <a:r>
                <a:rPr lang="en-GB" sz="1400" b="1" kern="1200">
                  <a:solidFill>
                    <a:srgbClr val="595959"/>
                  </a:solidFill>
                  <a:effectLst/>
                  <a:latin typeface="Arial Narrow" panose="020B0604020202020204" pitchFamily="34" charset="0"/>
                  <a:ea typeface="Arial Narrow" panose="020B0604020202020204" pitchFamily="34" charset="0"/>
                  <a:cs typeface="Arial Narrow" panose="020B0604020202020204" pitchFamily="34" charset="0"/>
                </a:rPr>
                <a:t>What should we do?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34D73E21-FEAB-9C46-AD68-985AEAA69083}"/>
                </a:ext>
              </a:extLst>
            </p:cNvPr>
            <p:cNvSpPr txBox="1"/>
            <p:nvPr/>
          </p:nvSpPr>
          <p:spPr>
            <a:xfrm>
              <a:off x="6906620" y="0"/>
              <a:ext cx="4312269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600"/>
                </a:spcAft>
              </a:pPr>
              <a:r>
                <a:rPr lang="en-GB" sz="1400" b="1" kern="1200">
                  <a:solidFill>
                    <a:srgbClr val="595959"/>
                  </a:solidFill>
                  <a:effectLst/>
                  <a:latin typeface="Arial Narrow" panose="020B0604020202020204" pitchFamily="34" charset="0"/>
                  <a:ea typeface="Arial Narrow" panose="020B0604020202020204" pitchFamily="34" charset="0"/>
                  <a:cs typeface="Arial Narrow" panose="020B0604020202020204" pitchFamily="34" charset="0"/>
                </a:rPr>
                <a:t>What do we want to achieve?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AC7B5178-3A83-7E41-B66F-7CCF53014F1C}"/>
                </a:ext>
              </a:extLst>
            </p:cNvPr>
            <p:cNvSpPr txBox="1"/>
            <p:nvPr/>
          </p:nvSpPr>
          <p:spPr>
            <a:xfrm>
              <a:off x="4402634" y="0"/>
              <a:ext cx="2295418" cy="4953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600"/>
                </a:spcAft>
              </a:pPr>
              <a:r>
                <a:rPr lang="en-GB" sz="1400" b="1" kern="1200">
                  <a:solidFill>
                    <a:srgbClr val="595959"/>
                  </a:solidFill>
                  <a:effectLst/>
                  <a:latin typeface="Arial Narrow" panose="020B0604020202020204" pitchFamily="34" charset="0"/>
                  <a:ea typeface="Arial Narrow" panose="020B0604020202020204" pitchFamily="34" charset="0"/>
                  <a:cs typeface="Arial Narrow" panose="020B0604020202020204" pitchFamily="34" charset="0"/>
                </a:rPr>
                <a:t>What will we deliver?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77F138-AFFA-744D-9AFE-4AB8A10CEBC0}"/>
              </a:ext>
            </a:extLst>
          </p:cNvPr>
          <p:cNvGrpSpPr>
            <a:grpSpLocks noChangeAspect="1"/>
          </p:cNvGrpSpPr>
          <p:nvPr/>
        </p:nvGrpSpPr>
        <p:grpSpPr>
          <a:xfrm>
            <a:off x="321701" y="5157192"/>
            <a:ext cx="8500598" cy="250876"/>
            <a:chOff x="0" y="0"/>
            <a:chExt cx="8326978" cy="341563"/>
          </a:xfrm>
        </p:grpSpPr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DEC7A30B-1F23-464F-9A6D-D371741C3B84}"/>
                </a:ext>
              </a:extLst>
            </p:cNvPr>
            <p:cNvSpPr txBox="1"/>
            <p:nvPr/>
          </p:nvSpPr>
          <p:spPr>
            <a:xfrm>
              <a:off x="21098" y="21038"/>
              <a:ext cx="3182039" cy="3205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base">
                <a:spcAft>
                  <a:spcPts val="600"/>
                </a:spcAft>
              </a:pPr>
              <a:r>
                <a:rPr lang="en-GB" sz="1050" b="1" kern="120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Our planned work and activity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201E6A12-81E4-DD48-8060-5D325EFE1C08}"/>
                </a:ext>
              </a:extLst>
            </p:cNvPr>
            <p:cNvSpPr txBox="1"/>
            <p:nvPr/>
          </p:nvSpPr>
          <p:spPr>
            <a:xfrm>
              <a:off x="3551697" y="21049"/>
              <a:ext cx="4775281" cy="3205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base">
                <a:spcAft>
                  <a:spcPts val="600"/>
                </a:spcAft>
              </a:pPr>
              <a:r>
                <a:rPr lang="en-GB" sz="1050" b="1" kern="120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Our intended results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BDBBFF-DE64-874B-81D5-9234BF151570}"/>
                </a:ext>
              </a:extLst>
            </p:cNvPr>
            <p:cNvCxnSpPr/>
            <p:nvPr/>
          </p:nvCxnSpPr>
          <p:spPr>
            <a:xfrm>
              <a:off x="0" y="0"/>
              <a:ext cx="31822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B28B3D-C5FC-4F41-8D94-1449630B6AAF}"/>
                </a:ext>
              </a:extLst>
            </p:cNvPr>
            <p:cNvCxnSpPr/>
            <p:nvPr/>
          </p:nvCxnSpPr>
          <p:spPr>
            <a:xfrm>
              <a:off x="3552092" y="0"/>
              <a:ext cx="4739933" cy="7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eft Arrow 5">
            <a:extLst>
              <a:ext uri="{FF2B5EF4-FFF2-40B4-BE49-F238E27FC236}">
                <a16:creationId xmlns:a16="http://schemas.microsoft.com/office/drawing/2014/main" id="{FCA4ABEF-D87D-264C-B7E5-8C2F0CB2D6B8}"/>
              </a:ext>
            </a:extLst>
          </p:cNvPr>
          <p:cNvSpPr>
            <a:spLocks noChangeAspect="1"/>
          </p:cNvSpPr>
          <p:nvPr/>
        </p:nvSpPr>
        <p:spPr>
          <a:xfrm>
            <a:off x="743341" y="2316203"/>
            <a:ext cx="7648788" cy="596397"/>
          </a:xfrm>
          <a:prstGeom prst="leftArrow">
            <a:avLst>
              <a:gd name="adj1" fmla="val 50000"/>
              <a:gd name="adj2" fmla="val 12817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Design – start to build the logic from right to left &amp; iterate</a:t>
            </a:r>
            <a:endParaRPr lang="en-A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B1086E-B5D5-F448-95B4-DB6D57586A3B}"/>
              </a:ext>
            </a:extLst>
          </p:cNvPr>
          <p:cNvGrpSpPr>
            <a:grpSpLocks noChangeAspect="1"/>
          </p:cNvGrpSpPr>
          <p:nvPr/>
        </p:nvGrpSpPr>
        <p:grpSpPr>
          <a:xfrm>
            <a:off x="427112" y="3457932"/>
            <a:ext cx="8031909" cy="466097"/>
            <a:chOff x="0" y="0"/>
            <a:chExt cx="7867770" cy="45713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C601FB6-C4EF-7E43-8E42-370E8F918062}"/>
                </a:ext>
              </a:extLst>
            </p:cNvPr>
            <p:cNvSpPr/>
            <p:nvPr/>
          </p:nvSpPr>
          <p:spPr>
            <a:xfrm>
              <a:off x="0" y="0"/>
              <a:ext cx="1248921" cy="4500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Inputs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EF685E4-79C1-E24C-9FE2-94CBE75530B4}"/>
                </a:ext>
              </a:extLst>
            </p:cNvPr>
            <p:cNvSpPr/>
            <p:nvPr/>
          </p:nvSpPr>
          <p:spPr>
            <a:xfrm>
              <a:off x="1603717" y="7034"/>
              <a:ext cx="1248921" cy="4500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Activities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2497A96-1241-3145-AD8D-4B9A80BD660D}"/>
                </a:ext>
              </a:extLst>
            </p:cNvPr>
            <p:cNvSpPr/>
            <p:nvPr/>
          </p:nvSpPr>
          <p:spPr>
            <a:xfrm>
              <a:off x="3214468" y="0"/>
              <a:ext cx="1248921" cy="4500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Outputs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1EA2348-6DC6-854E-B216-8B73119440D8}"/>
                </a:ext>
              </a:extLst>
            </p:cNvPr>
            <p:cNvSpPr/>
            <p:nvPr/>
          </p:nvSpPr>
          <p:spPr>
            <a:xfrm>
              <a:off x="4888523" y="0"/>
              <a:ext cx="1348834" cy="4495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Objectives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2B32BC2-730B-A543-AE64-6DB13A7B5E78}"/>
                </a:ext>
              </a:extLst>
            </p:cNvPr>
            <p:cNvSpPr/>
            <p:nvPr/>
          </p:nvSpPr>
          <p:spPr>
            <a:xfrm>
              <a:off x="6618849" y="7034"/>
              <a:ext cx="1248921" cy="4500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Outcomes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62017C18-7CD9-8848-A335-B9BBB853D586}"/>
                </a:ext>
              </a:extLst>
            </p:cNvPr>
            <p:cNvSpPr/>
            <p:nvPr/>
          </p:nvSpPr>
          <p:spPr>
            <a:xfrm>
              <a:off x="1153551" y="112541"/>
              <a:ext cx="508727" cy="21747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FAE1210-955A-DF4B-A1B7-4A5323923AA2}"/>
                </a:ext>
              </a:extLst>
            </p:cNvPr>
            <p:cNvSpPr/>
            <p:nvPr/>
          </p:nvSpPr>
          <p:spPr>
            <a:xfrm>
              <a:off x="2785403" y="112541"/>
              <a:ext cx="508727" cy="21747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837B7133-BB5E-5743-B7E7-4C0C85E88E9F}"/>
                </a:ext>
              </a:extLst>
            </p:cNvPr>
            <p:cNvSpPr/>
            <p:nvPr/>
          </p:nvSpPr>
          <p:spPr>
            <a:xfrm>
              <a:off x="4459459" y="112541"/>
              <a:ext cx="508727" cy="21747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E892A7AF-670F-6841-996B-FB3F643C6765}"/>
                </a:ext>
              </a:extLst>
            </p:cNvPr>
            <p:cNvSpPr/>
            <p:nvPr/>
          </p:nvSpPr>
          <p:spPr>
            <a:xfrm>
              <a:off x="6182751" y="112541"/>
              <a:ext cx="508727" cy="21747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1E9FBA-025F-FB46-A984-08F24358409F}"/>
              </a:ext>
            </a:extLst>
          </p:cNvPr>
          <p:cNvGrpSpPr>
            <a:grpSpLocks noChangeAspect="1"/>
          </p:cNvGrpSpPr>
          <p:nvPr/>
        </p:nvGrpSpPr>
        <p:grpSpPr>
          <a:xfrm>
            <a:off x="701431" y="3812263"/>
            <a:ext cx="8059136" cy="844679"/>
            <a:chOff x="80659" y="0"/>
            <a:chExt cx="7894457" cy="860809"/>
          </a:xfrm>
        </p:grpSpPr>
        <p:sp>
          <p:nvSpPr>
            <p:cNvPr id="12" name="Text Box 53">
              <a:extLst>
                <a:ext uri="{FF2B5EF4-FFF2-40B4-BE49-F238E27FC236}">
                  <a16:creationId xmlns:a16="http://schemas.microsoft.com/office/drawing/2014/main" id="{3D57BFED-0F28-A54E-930B-71027821867A}"/>
                </a:ext>
              </a:extLst>
            </p:cNvPr>
            <p:cNvSpPr txBox="1"/>
            <p:nvPr/>
          </p:nvSpPr>
          <p:spPr>
            <a:xfrm>
              <a:off x="80659" y="0"/>
              <a:ext cx="1278132" cy="86080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0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Resources or materials used by the program to provide its activities (e.g., staff, supplies, equipment)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4">
              <a:extLst>
                <a:ext uri="{FF2B5EF4-FFF2-40B4-BE49-F238E27FC236}">
                  <a16:creationId xmlns:a16="http://schemas.microsoft.com/office/drawing/2014/main" id="{BCCC7BD2-078C-4C4D-A640-41EED927DF3A}"/>
                </a:ext>
              </a:extLst>
            </p:cNvPr>
            <p:cNvSpPr txBox="1"/>
            <p:nvPr/>
          </p:nvSpPr>
          <p:spPr>
            <a:xfrm>
              <a:off x="1698444" y="0"/>
              <a:ext cx="1278132" cy="86080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000" dirty="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task, methods and approaches we want to employ to undertake our work</a:t>
              </a:r>
              <a:endParaRPr lang="en-A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55">
              <a:extLst>
                <a:ext uri="{FF2B5EF4-FFF2-40B4-BE49-F238E27FC236}">
                  <a16:creationId xmlns:a16="http://schemas.microsoft.com/office/drawing/2014/main" id="{FE77507A-6DCA-4E40-9701-119BCABDE5FF}"/>
                </a:ext>
              </a:extLst>
            </p:cNvPr>
            <p:cNvSpPr txBox="1"/>
            <p:nvPr/>
          </p:nvSpPr>
          <p:spPr>
            <a:xfrm>
              <a:off x="3330296" y="0"/>
              <a:ext cx="1448610" cy="86080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4450">
                <a:spcAft>
                  <a:spcPts val="600"/>
                </a:spcAft>
              </a:pPr>
              <a:r>
                <a:rPr lang="en-US" sz="1000" dirty="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goods or services provided by the program or project described in quantifiable terms</a:t>
              </a:r>
              <a:endParaRPr lang="en-A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56">
              <a:extLst>
                <a:ext uri="{FF2B5EF4-FFF2-40B4-BE49-F238E27FC236}">
                  <a16:creationId xmlns:a16="http://schemas.microsoft.com/office/drawing/2014/main" id="{0EFA4AF5-229E-F148-88FC-F2F780CF1E09}"/>
                </a:ext>
              </a:extLst>
            </p:cNvPr>
            <p:cNvSpPr txBox="1"/>
            <p:nvPr/>
          </p:nvSpPr>
          <p:spPr>
            <a:xfrm>
              <a:off x="5053588" y="0"/>
              <a:ext cx="1368332" cy="86080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0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the outputs are designed to achieve in the short term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57">
              <a:extLst>
                <a:ext uri="{FF2B5EF4-FFF2-40B4-BE49-F238E27FC236}">
                  <a16:creationId xmlns:a16="http://schemas.microsoft.com/office/drawing/2014/main" id="{C9DECD26-0EDD-3D49-80B5-CBAD352B1AE4}"/>
                </a:ext>
              </a:extLst>
            </p:cNvPr>
            <p:cNvSpPr txBox="1"/>
            <p:nvPr/>
          </p:nvSpPr>
          <p:spPr>
            <a:xfrm>
              <a:off x="6696221" y="0"/>
              <a:ext cx="1278895" cy="86080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GB" sz="1000">
                  <a:effectLst/>
                  <a:latin typeface="Arial Narrow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What is expected to change or improve in the longer run as a result what we deliver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ight Arrow 8">
            <a:extLst>
              <a:ext uri="{FF2B5EF4-FFF2-40B4-BE49-F238E27FC236}">
                <a16:creationId xmlns:a16="http://schemas.microsoft.com/office/drawing/2014/main" id="{709F1FBD-B415-344F-90F7-C720700EC522}"/>
              </a:ext>
            </a:extLst>
          </p:cNvPr>
          <p:cNvSpPr>
            <a:spLocks noChangeAspect="1"/>
          </p:cNvSpPr>
          <p:nvPr/>
        </p:nvSpPr>
        <p:spPr>
          <a:xfrm>
            <a:off x="953527" y="4656177"/>
            <a:ext cx="7567755" cy="609362"/>
          </a:xfrm>
          <a:prstGeom prst="rightArrow">
            <a:avLst>
              <a:gd name="adj1" fmla="val 50000"/>
              <a:gd name="adj2" fmla="val 110034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delivery – work from left to right</a:t>
            </a:r>
            <a:endParaRPr lang="en-AU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C231C2-8655-A44A-ADA0-606C6252DB06}"/>
              </a:ext>
            </a:extLst>
          </p:cNvPr>
          <p:cNvSpPr>
            <a:spLocks noChangeAspect="1"/>
          </p:cNvSpPr>
          <p:nvPr/>
        </p:nvSpPr>
        <p:spPr>
          <a:xfrm>
            <a:off x="3644022" y="2788642"/>
            <a:ext cx="4910549" cy="304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design focus</a:t>
            </a:r>
            <a:endParaRPr lang="en-A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0EE7D9-FFFB-D643-A471-1E045EF1558C}"/>
              </a:ext>
            </a:extLst>
          </p:cNvPr>
          <p:cNvSpPr>
            <a:spLocks noChangeAspect="1"/>
          </p:cNvSpPr>
          <p:nvPr/>
        </p:nvSpPr>
        <p:spPr>
          <a:xfrm>
            <a:off x="423936" y="3125192"/>
            <a:ext cx="4610406" cy="304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planning focus</a:t>
            </a:r>
            <a:endParaRPr lang="en-A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D2B66B-3A42-6347-BF4A-4518C75D83A8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">
            <a:extLst>
              <a:ext uri="{FF2B5EF4-FFF2-40B4-BE49-F238E27FC236}">
                <a16:creationId xmlns:a16="http://schemas.microsoft.com/office/drawing/2014/main" id="{7EC7F5D8-0D75-9845-9AD5-48F2A1816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049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 Logic: 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Program Logic – your approach to conducting a project that represents the choices made about - why, what, how and who.</a:t>
            </a:r>
          </a:p>
          <a:p>
            <a:pPr lvl="0"/>
            <a:r>
              <a:rPr lang="en-AU" dirty="0"/>
              <a:t>Why – why does your project exist – this is ultimately a question of value</a:t>
            </a:r>
          </a:p>
          <a:p>
            <a:pPr lvl="0"/>
            <a:r>
              <a:rPr lang="en-AU" dirty="0"/>
              <a:t>What do you deliver that is of value</a:t>
            </a:r>
          </a:p>
          <a:p>
            <a:pPr lvl="0"/>
            <a:r>
              <a:rPr lang="en-AU" dirty="0"/>
              <a:t>How – how do you produce and deliver</a:t>
            </a:r>
          </a:p>
          <a:p>
            <a:pPr lvl="0"/>
            <a:r>
              <a:rPr lang="en-AU" dirty="0"/>
              <a:t>Who – who is the beneficiary of what you deliver and who else is necessary to make the business work.</a:t>
            </a:r>
          </a:p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73422-174D-440D-8B48-3646E7915A0F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5AF6EFBF-9FDB-4912-8721-04FF2FA26D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78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think about our project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75F31C-EA6F-5A4A-A417-A877F8DB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/>
              <a:t>What is your program logic?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95378"/>
              </p:ext>
            </p:extLst>
          </p:nvPr>
        </p:nvGraphicFramePr>
        <p:xfrm>
          <a:off x="323528" y="2492896"/>
          <a:ext cx="846195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27700" imgH="1803400" progId="Word.Document.12">
                  <p:embed/>
                </p:oleObj>
              </mc:Choice>
              <mc:Fallback>
                <p:oleObj name="Document" r:id="rId2" imgW="57277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2492896"/>
                        <a:ext cx="8461954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9A769E3-DDF9-4FC1-8C20-4276A4881EDC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A960DC77-BAFA-4B53-A641-FC2716E6A9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6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  <a:endParaRPr lang="en-AU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We would like to acknowledge this land that we meet on today is the traditional land of the Kaurna people and that we respect their spiritual relationship with their country.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We also acknowledge the Kaurna people as the custodians of the Adelaide region and that their cultural and heritage beliefs are still as important to the living Kaurna people today.</a:t>
            </a:r>
          </a:p>
          <a:p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F44B66-E414-8B4A-83D0-755C6F0FCAFA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BC53575A-ABAF-0A40-B664-FD32960115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How will you know if your project has been successful?</a:t>
            </a:r>
          </a:p>
          <a:p>
            <a:endParaRPr lang="en-AU" dirty="0"/>
          </a:p>
          <a:p>
            <a:pPr lvl="1"/>
            <a:r>
              <a:rPr lang="en-AU" dirty="0"/>
              <a:t>What outputs will have been delivered?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/>
              <a:t>What objectives achieved?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/>
              <a:t>What outcomes occurred or made possible?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77E02-BF28-437A-B0C9-94256F344867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749E6B6A-1862-47E6-8BB8-416C896F99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764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1A69-5EF5-8743-BF5A-26E0755E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 Scope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D9AE8-7AFE-DA43-B2F8-4D0B9A176498}"/>
              </a:ext>
            </a:extLst>
          </p:cNvPr>
          <p:cNvSpPr/>
          <p:nvPr/>
        </p:nvSpPr>
        <p:spPr>
          <a:xfrm>
            <a:off x="0" y="12452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">
            <a:extLst>
              <a:ext uri="{FF2B5EF4-FFF2-40B4-BE49-F238E27FC236}">
                <a16:creationId xmlns:a16="http://schemas.microsoft.com/office/drawing/2014/main" id="{D7CDBD90-D0BD-EC41-9FF1-22A637B5BF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8D5663-995A-2F4D-B4A6-62DBAD60F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91984"/>
              </p:ext>
            </p:extLst>
          </p:nvPr>
        </p:nvGraphicFramePr>
        <p:xfrm>
          <a:off x="1708150" y="1584008"/>
          <a:ext cx="5727700" cy="390264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901315">
                  <a:extLst>
                    <a:ext uri="{9D8B030D-6E8A-4147-A177-3AD203B41FA5}">
                      <a16:colId xmlns:a16="http://schemas.microsoft.com/office/drawing/2014/main" val="2684135074"/>
                    </a:ext>
                  </a:extLst>
                </a:gridCol>
                <a:gridCol w="2826385">
                  <a:extLst>
                    <a:ext uri="{9D8B030D-6E8A-4147-A177-3AD203B41FA5}">
                      <a16:colId xmlns:a16="http://schemas.microsoft.com/office/drawing/2014/main" val="157292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IN-SCOPE</a:t>
                      </a:r>
                      <a:endParaRPr lang="en-AU" sz="105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OUT-OF-SCOPE</a:t>
                      </a:r>
                      <a:endParaRPr lang="en-AU" sz="105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2998210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A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or scale  </a:t>
                      </a: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lang="en-A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Timing and duration</a:t>
                      </a: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A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to locations, teams or regions</a:t>
                      </a: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lang="en-A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Beneficiaries and people impacted </a:t>
                      </a:r>
                      <a:endParaRPr lang="en-A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the project won’t do or deliver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9051057"/>
                  </a:ext>
                </a:extLst>
              </a:tr>
              <a:tr h="563880">
                <a:tc gridSpan="2">
                  <a:txBody>
                    <a:bodyPr/>
                    <a:lstStyle/>
                    <a:p>
                      <a:pPr marL="73025" indent="-73025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Unresolved matters of scope:</a:t>
                      </a:r>
                      <a:endParaRPr lang="en-A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990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0541DB2-F3B9-9045-9476-25A6B550AEB8}"/>
              </a:ext>
            </a:extLst>
          </p:cNvPr>
          <p:cNvSpPr txBox="1"/>
          <p:nvPr/>
        </p:nvSpPr>
        <p:spPr>
          <a:xfrm>
            <a:off x="539552" y="57835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Via </a:t>
            </a:r>
            <a:r>
              <a:rPr lang="en-AU" dirty="0" err="1"/>
              <a:t>Negativa</a:t>
            </a:r>
            <a:r>
              <a:rPr lang="en-AU" dirty="0"/>
              <a:t> </a:t>
            </a:r>
            <a:r>
              <a:rPr lang="mr-IN" dirty="0"/>
              <a:t>–</a:t>
            </a:r>
            <a:r>
              <a:rPr lang="en-AU" dirty="0"/>
              <a:t> what won’t the project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3CC66-CAA5-4446-85EE-F9A1D6608F34}"/>
              </a:ext>
            </a:extLst>
          </p:cNvPr>
          <p:cNvSpPr txBox="1"/>
          <p:nvPr/>
        </p:nvSpPr>
        <p:spPr>
          <a:xfrm>
            <a:off x="539552" y="6406846"/>
            <a:ext cx="550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Via </a:t>
            </a:r>
            <a:r>
              <a:rPr lang="en-AU" dirty="0" err="1"/>
              <a:t>Positiva</a:t>
            </a:r>
            <a:r>
              <a:rPr lang="en-AU" dirty="0"/>
              <a:t> </a:t>
            </a:r>
            <a:r>
              <a:rPr lang="mr-IN" dirty="0"/>
              <a:t>–</a:t>
            </a:r>
            <a:r>
              <a:rPr lang="en-AU" dirty="0"/>
              <a:t> what assumptions are we making</a:t>
            </a:r>
          </a:p>
        </p:txBody>
      </p:sp>
    </p:spTree>
    <p:extLst>
      <p:ext uri="{BB962C8B-B14F-4D97-AF65-F5344CB8AC3E}">
        <p14:creationId xmlns:p14="http://schemas.microsoft.com/office/powerpoint/2010/main" val="2311676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84C3-23A0-1DF0-624E-A428C970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3000">
                <a:solidFill>
                  <a:srgbClr val="FFFFFF"/>
                </a:solidFill>
              </a:rPr>
              <a:t>In project initiation and design - Lets talk about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52774-B7A9-D150-FD13-F91BCF3F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9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Good scope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</a:rPr>
              <a:t>Specified requirements using concrete nouns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</a:rPr>
              <a:t>Parametric limits (e.g. locations, number of users, number of rooms)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</a:rPr>
              <a:t>Defined completion – the project will be completed when….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</a:rPr>
              <a:t>Authority is defined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</a:rPr>
              <a:t>Scope is documented</a:t>
            </a:r>
          </a:p>
          <a:p>
            <a:r>
              <a:rPr lang="en-US" sz="1500" dirty="0">
                <a:solidFill>
                  <a:schemeClr val="tx1"/>
                </a:solidFill>
                <a:latin typeface="+mn-lt"/>
              </a:rPr>
              <a:t>We define what is out of scope – capture what the project will not do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41A196-8460-C19A-6EB2-D918B476001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72080" y="1789068"/>
            <a:ext cx="3295277" cy="3273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Bad Scope</a:t>
            </a:r>
          </a:p>
          <a:p>
            <a:r>
              <a:rPr lang="en-US" sz="1500" dirty="0"/>
              <a:t>Vague requirements overusing abstract nouns</a:t>
            </a:r>
          </a:p>
          <a:p>
            <a:r>
              <a:rPr lang="en-US" sz="1500" dirty="0"/>
              <a:t>No documented limits or scale restrictions</a:t>
            </a:r>
          </a:p>
          <a:p>
            <a:r>
              <a:rPr lang="en-US" sz="1500" dirty="0"/>
              <a:t>Not sure when we will be finished</a:t>
            </a:r>
          </a:p>
          <a:p>
            <a:r>
              <a:rPr lang="en-US" sz="1500" dirty="0"/>
              <a:t>Not sure who is actually in charge - anyone can add in requirements</a:t>
            </a:r>
          </a:p>
          <a:p>
            <a:r>
              <a:rPr lang="en-US" sz="1500" dirty="0"/>
              <a:t>Word of mouth and oral instructions</a:t>
            </a:r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772E0C-719A-E548-E802-69DEF5554D50}"/>
              </a:ext>
            </a:extLst>
          </p:cNvPr>
          <p:cNvGrpSpPr>
            <a:grpSpLocks noChangeAspect="1"/>
          </p:cNvGrpSpPr>
          <p:nvPr/>
        </p:nvGrpSpPr>
        <p:grpSpPr>
          <a:xfrm>
            <a:off x="1571344" y="1048513"/>
            <a:ext cx="6225549" cy="573812"/>
            <a:chOff x="-138667" y="0"/>
            <a:chExt cx="6259673" cy="871058"/>
          </a:xfrm>
        </p:grpSpPr>
        <p:sp>
          <p:nvSpPr>
            <p:cNvPr id="6" name="Text Box 681">
              <a:extLst>
                <a:ext uri="{FF2B5EF4-FFF2-40B4-BE49-F238E27FC236}">
                  <a16:creationId xmlns:a16="http://schemas.microsoft.com/office/drawing/2014/main" id="{88C07B62-915B-D1BC-3998-8B7089762007}"/>
                </a:ext>
              </a:extLst>
            </p:cNvPr>
            <p:cNvSpPr txBox="1"/>
            <p:nvPr/>
          </p:nvSpPr>
          <p:spPr>
            <a:xfrm>
              <a:off x="567328" y="186885"/>
              <a:ext cx="713337" cy="5295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67589">
                <a:spcAft>
                  <a:spcPts val="242"/>
                </a:spcAft>
              </a:pPr>
              <a:r>
                <a:rPr lang="en-GB" sz="675" dirty="0">
                  <a:solidFill>
                    <a:schemeClr val="tx1"/>
                  </a:solidFill>
                  <a:latin typeface="Arial Narrow" panose="020B0604020202020204" pitchFamily="34" charset="0"/>
                  <a:cs typeface="Times New Roman" panose="02020603050405020304" pitchFamily="18" charset="0"/>
                </a:rPr>
                <a:t>Idea, opportunity, issue</a:t>
              </a:r>
              <a:endParaRPr lang="en-AU" sz="788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682">
              <a:extLst>
                <a:ext uri="{FF2B5EF4-FFF2-40B4-BE49-F238E27FC236}">
                  <a16:creationId xmlns:a16="http://schemas.microsoft.com/office/drawing/2014/main" id="{A89736AC-74CA-864B-5BD9-47B6793C6554}"/>
                </a:ext>
              </a:extLst>
            </p:cNvPr>
            <p:cNvSpPr txBox="1"/>
            <p:nvPr/>
          </p:nvSpPr>
          <p:spPr>
            <a:xfrm>
              <a:off x="1328216" y="186885"/>
              <a:ext cx="624390" cy="52959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67589">
                <a:spcAft>
                  <a:spcPts val="242"/>
                </a:spcAft>
              </a:pPr>
              <a:r>
                <a:rPr lang="en-GB" sz="675" dirty="0">
                  <a:solidFill>
                    <a:schemeClr val="tx1"/>
                  </a:solidFill>
                  <a:latin typeface="Arial Narrow" panose="020B0604020202020204" pitchFamily="34" charset="0"/>
                  <a:cs typeface="Times New Roman" panose="02020603050405020304" pitchFamily="18" charset="0"/>
                </a:rPr>
                <a:t>Project initiation</a:t>
              </a:r>
              <a:endParaRPr lang="en-AU" sz="788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83">
              <a:extLst>
                <a:ext uri="{FF2B5EF4-FFF2-40B4-BE49-F238E27FC236}">
                  <a16:creationId xmlns:a16="http://schemas.microsoft.com/office/drawing/2014/main" id="{7E8E4C00-FF75-10EC-CACB-34A942FFE68D}"/>
                </a:ext>
              </a:extLst>
            </p:cNvPr>
            <p:cNvSpPr txBox="1"/>
            <p:nvPr/>
          </p:nvSpPr>
          <p:spPr>
            <a:xfrm>
              <a:off x="2002335" y="186885"/>
              <a:ext cx="755074" cy="5295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67589">
                <a:spcAft>
                  <a:spcPts val="242"/>
                </a:spcAft>
              </a:pPr>
              <a:r>
                <a:rPr lang="en-GB" sz="675">
                  <a:solidFill>
                    <a:schemeClr val="tx1"/>
                  </a:solidFill>
                  <a:latin typeface="Arial Narrow" panose="020B0604020202020204" pitchFamily="34" charset="0"/>
                  <a:cs typeface="Times New Roman" panose="02020603050405020304" pitchFamily="18" charset="0"/>
                </a:rPr>
                <a:t>Project planning</a:t>
              </a:r>
              <a:endParaRPr lang="en-AU" sz="788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679">
              <a:extLst>
                <a:ext uri="{FF2B5EF4-FFF2-40B4-BE49-F238E27FC236}">
                  <a16:creationId xmlns:a16="http://schemas.microsoft.com/office/drawing/2014/main" id="{AC0ABD03-5877-D108-2FD7-FCB6EB423E2B}"/>
                </a:ext>
              </a:extLst>
            </p:cNvPr>
            <p:cNvSpPr txBox="1"/>
            <p:nvPr/>
          </p:nvSpPr>
          <p:spPr>
            <a:xfrm>
              <a:off x="2806875" y="186885"/>
              <a:ext cx="1116375" cy="5295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67589">
                <a:spcAft>
                  <a:spcPts val="242"/>
                </a:spcAft>
              </a:pPr>
              <a:r>
                <a:rPr lang="en-GB" sz="675">
                  <a:solidFill>
                    <a:schemeClr val="tx1"/>
                  </a:solidFill>
                  <a:latin typeface="Arial Narrow" panose="020B0604020202020204" pitchFamily="34" charset="0"/>
                  <a:cs typeface="Times New Roman" panose="02020603050405020304" pitchFamily="18" charset="0"/>
                </a:rPr>
                <a:t>Project delivery</a:t>
              </a:r>
              <a:endParaRPr lang="en-AU" sz="788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678">
              <a:extLst>
                <a:ext uri="{FF2B5EF4-FFF2-40B4-BE49-F238E27FC236}">
                  <a16:creationId xmlns:a16="http://schemas.microsoft.com/office/drawing/2014/main" id="{EC317DF1-6F2A-FA90-E459-0BD35C53094B}"/>
                </a:ext>
              </a:extLst>
            </p:cNvPr>
            <p:cNvSpPr txBox="1"/>
            <p:nvPr/>
          </p:nvSpPr>
          <p:spPr>
            <a:xfrm>
              <a:off x="3960022" y="180211"/>
              <a:ext cx="790770" cy="5295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67589">
                <a:spcAft>
                  <a:spcPts val="242"/>
                </a:spcAft>
              </a:pPr>
              <a:r>
                <a:rPr lang="en-GB" sz="675">
                  <a:solidFill>
                    <a:schemeClr val="tx1"/>
                  </a:solidFill>
                  <a:latin typeface="Arial Narrow" panose="020B0604020202020204" pitchFamily="34" charset="0"/>
                  <a:cs typeface="Times New Roman" panose="02020603050405020304" pitchFamily="18" charset="0"/>
                </a:rPr>
                <a:t>Project completion (or termination)</a:t>
              </a:r>
              <a:endParaRPr lang="en-AU" sz="788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684">
              <a:extLst>
                <a:ext uri="{FF2B5EF4-FFF2-40B4-BE49-F238E27FC236}">
                  <a16:creationId xmlns:a16="http://schemas.microsoft.com/office/drawing/2014/main" id="{C8C0D4B1-CF61-A981-E48F-237EDE055A7E}"/>
                </a:ext>
              </a:extLst>
            </p:cNvPr>
            <p:cNvSpPr txBox="1"/>
            <p:nvPr/>
          </p:nvSpPr>
          <p:spPr>
            <a:xfrm>
              <a:off x="5412981" y="453863"/>
              <a:ext cx="708025" cy="417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67589">
                <a:spcAft>
                  <a:spcPts val="242"/>
                </a:spcAft>
              </a:pPr>
              <a:r>
                <a:rPr lang="en-GB" sz="675" dirty="0">
                  <a:latin typeface="Arial Narrow" panose="020B0604020202020204" pitchFamily="34" charset="0"/>
                  <a:cs typeface="Times New Roman" panose="02020603050405020304" pitchFamily="18" charset="0"/>
                </a:rPr>
                <a:t>Ongoing operations</a:t>
              </a:r>
              <a:endParaRPr lang="en-AU" sz="78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680">
              <a:extLst>
                <a:ext uri="{FF2B5EF4-FFF2-40B4-BE49-F238E27FC236}">
                  <a16:creationId xmlns:a16="http://schemas.microsoft.com/office/drawing/2014/main" id="{FF359E9C-6C21-F71D-A32D-4F013A592133}"/>
                </a:ext>
              </a:extLst>
            </p:cNvPr>
            <p:cNvSpPr txBox="1"/>
            <p:nvPr/>
          </p:nvSpPr>
          <p:spPr>
            <a:xfrm>
              <a:off x="-138667" y="186885"/>
              <a:ext cx="656827" cy="5295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67589">
                <a:spcAft>
                  <a:spcPts val="242"/>
                </a:spcAft>
              </a:pPr>
              <a:r>
                <a:rPr lang="en-GB" sz="675">
                  <a:latin typeface="Arial Narrow" panose="020B0604020202020204" pitchFamily="34" charset="0"/>
                  <a:cs typeface="Times New Roman" panose="02020603050405020304" pitchFamily="18" charset="0"/>
                </a:rPr>
                <a:t>Life cycle stage</a:t>
              </a:r>
              <a:endParaRPr lang="en-AU" sz="788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19">
              <a:extLst>
                <a:ext uri="{FF2B5EF4-FFF2-40B4-BE49-F238E27FC236}">
                  <a16:creationId xmlns:a16="http://schemas.microsoft.com/office/drawing/2014/main" id="{457FE401-4F65-57F9-D9BB-22796528793B}"/>
                </a:ext>
              </a:extLst>
            </p:cNvPr>
            <p:cNvSpPr txBox="1"/>
            <p:nvPr/>
          </p:nvSpPr>
          <p:spPr>
            <a:xfrm>
              <a:off x="5406306" y="0"/>
              <a:ext cx="708025" cy="417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367589">
                <a:spcAft>
                  <a:spcPts val="242"/>
                </a:spcAft>
              </a:pPr>
              <a:r>
                <a:rPr lang="en-GB" sz="675">
                  <a:latin typeface="Arial Narrow" panose="020B0604020202020204" pitchFamily="34" charset="0"/>
                  <a:cs typeface="Times New Roman" panose="02020603050405020304" pitchFamily="18" charset="0"/>
                </a:rPr>
                <a:t>Follow up project</a:t>
              </a:r>
              <a:endParaRPr lang="en-AU" sz="788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Bent Up Arrow 15">
              <a:extLst>
                <a:ext uri="{FF2B5EF4-FFF2-40B4-BE49-F238E27FC236}">
                  <a16:creationId xmlns:a16="http://schemas.microsoft.com/office/drawing/2014/main" id="{FFC9AD57-4E96-FA7C-C57B-181D672D0CF7}"/>
                </a:ext>
              </a:extLst>
            </p:cNvPr>
            <p:cNvSpPr/>
            <p:nvPr/>
          </p:nvSpPr>
          <p:spPr>
            <a:xfrm rot="10800000">
              <a:off x="1648589" y="0"/>
              <a:ext cx="3752215" cy="182245"/>
            </a:xfrm>
            <a:prstGeom prst="bentUp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788"/>
            </a:p>
          </p:txBody>
        </p:sp>
        <p:sp>
          <p:nvSpPr>
            <p:cNvPr id="17" name="Text Box 677">
              <a:extLst>
                <a:ext uri="{FF2B5EF4-FFF2-40B4-BE49-F238E27FC236}">
                  <a16:creationId xmlns:a16="http://schemas.microsoft.com/office/drawing/2014/main" id="{84B3ADE9-0252-6232-7735-6C56D90BDB53}"/>
                </a:ext>
              </a:extLst>
            </p:cNvPr>
            <p:cNvSpPr txBox="1"/>
            <p:nvPr/>
          </p:nvSpPr>
          <p:spPr>
            <a:xfrm>
              <a:off x="4792257" y="253630"/>
              <a:ext cx="603885" cy="3975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7589">
                <a:spcAft>
                  <a:spcPts val="242"/>
                </a:spcAft>
              </a:pPr>
              <a:r>
                <a:rPr lang="en-GB" sz="675" dirty="0">
                  <a:latin typeface="Arial Narrow" panose="020B0604020202020204" pitchFamily="34" charset="0"/>
                  <a:cs typeface="Times New Roman" panose="02020603050405020304" pitchFamily="18" charset="0"/>
                </a:rPr>
                <a:t>Transition into</a:t>
              </a:r>
              <a:endParaRPr lang="en-AU" sz="78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1774E7A-542D-D1AE-B553-5ACE108AE8D7}"/>
              </a:ext>
            </a:extLst>
          </p:cNvPr>
          <p:cNvSpPr/>
          <p:nvPr/>
        </p:nvSpPr>
        <p:spPr>
          <a:xfrm>
            <a:off x="0" y="12452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">
            <a:extLst>
              <a:ext uri="{FF2B5EF4-FFF2-40B4-BE49-F238E27FC236}">
                <a16:creationId xmlns:a16="http://schemas.microsoft.com/office/drawing/2014/main" id="{3E7B500A-19B0-F12D-FC48-8B1DB8A70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533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Clarify Scope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20300"/>
              </p:ext>
            </p:extLst>
          </p:nvPr>
        </p:nvGraphicFramePr>
        <p:xfrm>
          <a:off x="549871" y="1734847"/>
          <a:ext cx="8352927" cy="25922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740">
                <a:tc grid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 b="1" dirty="0">
                          <a:effectLst/>
                        </a:rPr>
                        <a:t>Project Scope</a:t>
                      </a:r>
                      <a:endParaRPr lang="en-GB" sz="1800" b="1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IS (in scope)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IS NOT (out of scope)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Stakeholder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32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What the project will do and will achieve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What the project will not do and will not achieve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Not Resolved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40">
                <a:tc grid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800" dirty="0">
                          <a:effectLst/>
                        </a:rPr>
                        <a:t>Objectives</a:t>
                      </a:r>
                      <a:endParaRPr lang="en-GB" sz="1800" dirty="0"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871" y="45811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Via </a:t>
            </a:r>
            <a:r>
              <a:rPr lang="en-AU" dirty="0" err="1"/>
              <a:t>Negativa</a:t>
            </a:r>
            <a:r>
              <a:rPr lang="en-AU" dirty="0"/>
              <a:t> </a:t>
            </a:r>
            <a:r>
              <a:rPr lang="mr-IN" dirty="0"/>
              <a:t>–</a:t>
            </a:r>
            <a:r>
              <a:rPr lang="en-AU" dirty="0"/>
              <a:t> what won’t the project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871" y="5204454"/>
            <a:ext cx="550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Via </a:t>
            </a:r>
            <a:r>
              <a:rPr lang="en-AU" dirty="0" err="1"/>
              <a:t>Positiva</a:t>
            </a:r>
            <a:r>
              <a:rPr lang="en-AU" dirty="0"/>
              <a:t> </a:t>
            </a:r>
            <a:r>
              <a:rPr lang="mr-IN" dirty="0"/>
              <a:t>–</a:t>
            </a:r>
            <a:r>
              <a:rPr lang="en-AU" dirty="0"/>
              <a:t> what assumptions are we making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F4D453-2127-4CD3-869E-DAA6F0021111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D4FA5220-4EE7-40AE-A84A-D43B3D06BE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1244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decides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75656" y="2204864"/>
            <a:ext cx="5760640" cy="3816424"/>
            <a:chOff x="2001202" y="2969894"/>
            <a:chExt cx="4912995" cy="2597468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854892" y="3964939"/>
              <a:ext cx="0" cy="3632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6"/>
            <p:cNvSpPr txBox="1"/>
            <p:nvPr/>
          </p:nvSpPr>
          <p:spPr>
            <a:xfrm>
              <a:off x="2001202" y="4218304"/>
              <a:ext cx="685165" cy="3632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Inputs</a:t>
              </a:r>
              <a:endParaRPr lang="en-GB" sz="12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26" name="Text Box 7"/>
            <p:cNvSpPr txBox="1"/>
            <p:nvPr/>
          </p:nvSpPr>
          <p:spPr>
            <a:xfrm>
              <a:off x="2914967" y="4201794"/>
              <a:ext cx="799465" cy="3632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Activities</a:t>
              </a:r>
              <a:endParaRPr lang="en-GB" sz="12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27" name="Text Box 8"/>
            <p:cNvSpPr txBox="1"/>
            <p:nvPr/>
          </p:nvSpPr>
          <p:spPr>
            <a:xfrm>
              <a:off x="3943667" y="4201794"/>
              <a:ext cx="799465" cy="3632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Outputs</a:t>
              </a:r>
              <a:endParaRPr lang="en-GB" sz="12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28" name="Text Box 9"/>
            <p:cNvSpPr txBox="1"/>
            <p:nvPr/>
          </p:nvSpPr>
          <p:spPr>
            <a:xfrm>
              <a:off x="4971732" y="4201794"/>
              <a:ext cx="799465" cy="3632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Objectives</a:t>
              </a:r>
              <a:endParaRPr lang="en-GB" sz="12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29" name="Text Box 10"/>
            <p:cNvSpPr txBox="1"/>
            <p:nvPr/>
          </p:nvSpPr>
          <p:spPr>
            <a:xfrm>
              <a:off x="6000432" y="4158932"/>
              <a:ext cx="913765" cy="36322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Outcomes</a:t>
              </a:r>
              <a:endParaRPr lang="en-GB" sz="12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2686367" y="4323079"/>
              <a:ext cx="227965" cy="1206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715067" y="4323079"/>
              <a:ext cx="227965" cy="1206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4743132" y="4323079"/>
              <a:ext cx="227965" cy="1206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Text Box 15"/>
            <p:cNvSpPr txBox="1"/>
            <p:nvPr/>
          </p:nvSpPr>
          <p:spPr>
            <a:xfrm>
              <a:off x="2852737" y="4639627"/>
              <a:ext cx="1828165" cy="2419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Scope of Workers</a:t>
              </a:r>
              <a:endParaRPr lang="en-GB" sz="12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34" name="Text Box 26"/>
            <p:cNvSpPr txBox="1"/>
            <p:nvPr/>
          </p:nvSpPr>
          <p:spPr>
            <a:xfrm>
              <a:off x="2052002" y="4982527"/>
              <a:ext cx="2919095" cy="2419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Scope of Project Managers</a:t>
              </a:r>
              <a:endParaRPr lang="en-GB" sz="12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35" name="Text Box 27"/>
            <p:cNvSpPr txBox="1"/>
            <p:nvPr/>
          </p:nvSpPr>
          <p:spPr>
            <a:xfrm>
              <a:off x="2052002" y="5325427"/>
              <a:ext cx="3948430" cy="2419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Scope of Sponsors</a:t>
              </a:r>
              <a:endParaRPr lang="en-GB" sz="12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36" name="Text Box 5"/>
            <p:cNvSpPr txBox="1"/>
            <p:nvPr/>
          </p:nvSpPr>
          <p:spPr>
            <a:xfrm>
              <a:off x="5423852" y="2969894"/>
              <a:ext cx="1485265" cy="10369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b="1" dirty="0">
                  <a:effectLst/>
                  <a:latin typeface="Arial" charset="0"/>
                  <a:ea typeface="Calibri" charset="0"/>
                  <a:cs typeface="Times New Roman" charset="0"/>
                </a:rPr>
                <a:t>Sponsors</a:t>
              </a: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 negotiate with Executive or with Boards to ensure their outputs and objectives are aligned with outcomes </a:t>
              </a:r>
              <a:endParaRPr lang="en-GB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81052" y="3978921"/>
              <a:ext cx="0" cy="3632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5"/>
            <p:cNvSpPr txBox="1"/>
            <p:nvPr/>
          </p:nvSpPr>
          <p:spPr>
            <a:xfrm>
              <a:off x="3829367" y="2969894"/>
              <a:ext cx="1485265" cy="103695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200" b="1" dirty="0">
                  <a:effectLst/>
                  <a:latin typeface="Arial" charset="0"/>
                  <a:ea typeface="Calibri" charset="0"/>
                  <a:cs typeface="Times New Roman" charset="0"/>
                </a:rPr>
                <a:t>Project Managers</a:t>
              </a:r>
              <a:r>
                <a:rPr lang="en-GB" sz="1200" dirty="0">
                  <a:effectLst/>
                  <a:latin typeface="Arial" charset="0"/>
                  <a:ea typeface="Calibri" charset="0"/>
                  <a:cs typeface="Times New Roman" charset="0"/>
                </a:rPr>
                <a:t> negotiate with sponsors to ensure their outputs are aligned with objectives and outcomes </a:t>
              </a:r>
              <a:endParaRPr lang="en-GB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5796136" y="4335958"/>
              <a:ext cx="227965" cy="1206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3871397-68DC-4974-82EB-68344CF8A970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Image">
            <a:extLst>
              <a:ext uri="{FF2B5EF4-FFF2-40B4-BE49-F238E27FC236}">
                <a16:creationId xmlns:a16="http://schemas.microsoft.com/office/drawing/2014/main" id="{D6FDB1B6-EE82-4BAA-B120-7B9D4BBC75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7704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Stakeholders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Critical – have authority to stop and start the project</a:t>
            </a:r>
          </a:p>
          <a:p>
            <a:r>
              <a:rPr lang="en-AU" dirty="0"/>
              <a:t>Essential – you need their cooperation</a:t>
            </a:r>
          </a:p>
          <a:p>
            <a:r>
              <a:rPr lang="en-AU" dirty="0"/>
              <a:t>Interested – they may be impacted and we want to keep them informed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Also consider stakeholders you need at each phase in the lifecycle</a:t>
            </a:r>
          </a:p>
          <a:p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99AFE-FAA0-4EB5-B393-205C03B71083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1982D247-A84F-47D4-9985-0E8478AF92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C3A2-371F-FC06-62BA-465B6B39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1103-D331-D7EC-E88D-5A40BDE7B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6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Does your project need to be justified?</a:t>
            </a:r>
          </a:p>
          <a:p>
            <a:endParaRPr lang="en-AU" dirty="0"/>
          </a:p>
          <a:p>
            <a:r>
              <a:rPr lang="en-AU" dirty="0"/>
              <a:t>The PRAISE logic can help us outline aspects of justification.</a:t>
            </a:r>
          </a:p>
          <a:p>
            <a:endParaRPr lang="en-AU" dirty="0"/>
          </a:p>
          <a:p>
            <a:r>
              <a:rPr lang="en-AU" dirty="0"/>
              <a:t>More detail is provided in the Appendices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70E88-4F78-4AE8-8BDE-53F66687B3D7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0C3E97FE-9740-4A6C-8340-E329675235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42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Context for Projects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Lifecycle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Initiation and Definition</a:t>
            </a:r>
          </a:p>
          <a:p>
            <a:r>
              <a:rPr lang="en-US" b="1" dirty="0"/>
              <a:t>Project Planning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Delivery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Completion and Articulation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83A08-5237-43B7-8A9E-83AECF7EA517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8B0C0DC8-A233-481E-BECE-BB77681A6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1215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are the major elements (stage or phases) of your project?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How will you know when each one is finished?</a:t>
            </a:r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Project Planning</a:t>
            </a:r>
          </a:p>
          <a:p>
            <a:r>
              <a:rPr lang="en-AU" dirty="0"/>
              <a:t>Project Development Strategy &amp; WBS</a:t>
            </a:r>
          </a:p>
          <a:p>
            <a:r>
              <a:rPr lang="en-AU" dirty="0"/>
              <a:t>Project Calendar</a:t>
            </a:r>
          </a:p>
          <a:p>
            <a:r>
              <a:rPr lang="en-AU" dirty="0"/>
              <a:t>Project Budget</a:t>
            </a:r>
          </a:p>
          <a:p>
            <a:r>
              <a:rPr lang="en-AU" dirty="0"/>
              <a:t>Project Risk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A427A-407E-4553-B49D-41A31E01FE07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41685C9F-4485-4A65-A852-FDC17149AE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420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Context for Projects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Lifecycle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Initiation and Definition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Planning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Delivery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Completion and Articulation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DDE35-D272-401D-B43B-C0571BEDBE37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F9AA38EB-560A-46F4-B546-98A21DA83E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Development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Linear Sequence Strategy</a:t>
            </a:r>
          </a:p>
          <a:p>
            <a:endParaRPr lang="en-AU" dirty="0"/>
          </a:p>
          <a:p>
            <a:r>
              <a:rPr lang="en-AU"/>
              <a:t>Concurrent Stage </a:t>
            </a:r>
            <a:r>
              <a:rPr lang="en-AU" dirty="0"/>
              <a:t>Strategy</a:t>
            </a:r>
          </a:p>
          <a:p>
            <a:endParaRPr lang="en-AU" dirty="0"/>
          </a:p>
          <a:p>
            <a:r>
              <a:rPr lang="en-AU" dirty="0"/>
              <a:t>Concurrent Sub Stage Strategy</a:t>
            </a:r>
          </a:p>
          <a:p>
            <a:endParaRPr lang="en-AU" dirty="0"/>
          </a:p>
          <a:p>
            <a:r>
              <a:rPr lang="en-AU" dirty="0"/>
              <a:t>Fast Track Strategy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3A258-E324-473E-BBE5-2A0933D300B5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056AF700-D0D7-4FF2-9C54-3E52C9C1B8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Strategy </a:t>
            </a:r>
            <a:r>
              <a:rPr lang="mr-IN" dirty="0"/>
              <a:t>–</a:t>
            </a:r>
            <a:r>
              <a:rPr lang="en-AU" dirty="0"/>
              <a:t> how we’ll go about change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8910D4-03ED-284F-A733-C8EB38F52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6872"/>
            <a:ext cx="5943600" cy="375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8FF688-93DF-47E8-916A-45A06AA11FE8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48204D4E-1CD6-4AE1-A202-0FE6F9669D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84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9409"/>
            <a:ext cx="3808314" cy="692696"/>
          </a:xfrm>
        </p:spPr>
        <p:txBody>
          <a:bodyPr>
            <a:normAutofit fontScale="90000"/>
          </a:bodyPr>
          <a:lstStyle/>
          <a:p>
            <a:r>
              <a:rPr lang="en-AU" dirty="0"/>
              <a:t>Work Breakdown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30" y="1143000"/>
            <a:ext cx="4693920" cy="571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EFEDA0-6DCE-4256-AD6D-DC17C422ACB0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">
            <a:extLst>
              <a:ext uri="{FF2B5EF4-FFF2-40B4-BE49-F238E27FC236}">
                <a16:creationId xmlns:a16="http://schemas.microsoft.com/office/drawing/2014/main" id="{7CD50C5C-BC30-4377-A8EE-EB9B7673A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863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the Calendar look like?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5DC73-1D09-4C08-AFD5-926F4ED9AE0E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">
            <a:extLst>
              <a:ext uri="{FF2B5EF4-FFF2-40B4-BE49-F238E27FC236}">
                <a16:creationId xmlns:a16="http://schemas.microsoft.com/office/drawing/2014/main" id="{BE844B57-AC39-45EE-BDE1-5FA449167A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A126E-C0B8-380A-744F-4E9FFEB04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40446"/>
            <a:ext cx="7772400" cy="49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0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7B87-D4B7-DB49-B937-A699F49E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 &amp; the critical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339F5-3A95-9F46-A2AE-598F900B1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0446"/>
            <a:ext cx="7886700" cy="4536517"/>
          </a:xfrm>
        </p:spPr>
        <p:txBody>
          <a:bodyPr/>
          <a:lstStyle/>
          <a:p>
            <a:r>
              <a:rPr lang="en-US" dirty="0"/>
              <a:t>Finish to start – a Predecessor must finish before a Successor can start.  Example:  Slab must be laid before frame can be built.</a:t>
            </a:r>
            <a:endParaRPr lang="en-AU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Start to start – a Predecessor must start before a Successor can start.  Example:  Writing of a document has to have started for editing to have started.</a:t>
            </a:r>
            <a:endParaRPr lang="en-AU" dirty="0"/>
          </a:p>
          <a:p>
            <a:endParaRPr lang="en-US" dirty="0"/>
          </a:p>
          <a:p>
            <a:r>
              <a:rPr lang="en-US" dirty="0"/>
              <a:t>Finish to finish – a Predecessor must finish before a Successor can finish. (i.e. tasks could be being performed in conjunction, but they must finish in a particular order.)  Example: Cannot complete application until exam results are </a:t>
            </a:r>
            <a:r>
              <a:rPr lang="en-US" dirty="0" err="1"/>
              <a:t>finalised</a:t>
            </a:r>
            <a:r>
              <a:rPr lang="en-US" dirty="0"/>
              <a:t>.</a:t>
            </a:r>
            <a:endParaRPr lang="en-AU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E05B7-1AA8-B548-923C-0251D1E46D09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">
            <a:extLst>
              <a:ext uri="{FF2B5EF4-FFF2-40B4-BE49-F238E27FC236}">
                <a16:creationId xmlns:a16="http://schemas.microsoft.com/office/drawing/2014/main" id="{8D5198EA-8FE0-2041-BAE9-06216EF0E3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A20FA40-342A-5E4D-9827-5631C9AAE665}"/>
              </a:ext>
            </a:extLst>
          </p:cNvPr>
          <p:cNvGrpSpPr/>
          <p:nvPr/>
        </p:nvGrpSpPr>
        <p:grpSpPr>
          <a:xfrm>
            <a:off x="5431016" y="2487054"/>
            <a:ext cx="2973704" cy="675006"/>
            <a:chOff x="0" y="0"/>
            <a:chExt cx="2975594" cy="677014"/>
          </a:xfrm>
        </p:grpSpPr>
        <p:sp>
          <p:nvSpPr>
            <p:cNvPr id="26" name="Text Box 370">
              <a:extLst>
                <a:ext uri="{FF2B5EF4-FFF2-40B4-BE49-F238E27FC236}">
                  <a16:creationId xmlns:a16="http://schemas.microsoft.com/office/drawing/2014/main" id="{7737B0CB-7444-9948-AC36-7BAF90483E7A}"/>
                </a:ext>
              </a:extLst>
            </p:cNvPr>
            <p:cNvSpPr txBox="1"/>
            <p:nvPr/>
          </p:nvSpPr>
          <p:spPr>
            <a:xfrm>
              <a:off x="0" y="0"/>
              <a:ext cx="1371600" cy="337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Predecessor</a:t>
              </a:r>
            </a:p>
          </p:txBody>
        </p:sp>
        <p:sp>
          <p:nvSpPr>
            <p:cNvPr id="27" name="Text Box 371">
              <a:extLst>
                <a:ext uri="{FF2B5EF4-FFF2-40B4-BE49-F238E27FC236}">
                  <a16:creationId xmlns:a16="http://schemas.microsoft.com/office/drawing/2014/main" id="{CA580921-6584-B04D-8918-A86393B4B674}"/>
                </a:ext>
              </a:extLst>
            </p:cNvPr>
            <p:cNvSpPr txBox="1"/>
            <p:nvPr/>
          </p:nvSpPr>
          <p:spPr>
            <a:xfrm>
              <a:off x="1603994" y="339194"/>
              <a:ext cx="1371600" cy="337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Successor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4F601E-3B54-C04B-AEFC-29C6B1018020}"/>
              </a:ext>
            </a:extLst>
          </p:cNvPr>
          <p:cNvGrpSpPr/>
          <p:nvPr/>
        </p:nvGrpSpPr>
        <p:grpSpPr>
          <a:xfrm>
            <a:off x="5431016" y="3713545"/>
            <a:ext cx="2288539" cy="791844"/>
            <a:chOff x="-1" y="0"/>
            <a:chExt cx="2290025" cy="793877"/>
          </a:xfrm>
        </p:grpSpPr>
        <p:sp>
          <p:nvSpPr>
            <p:cNvPr id="24" name="Text Box 374">
              <a:extLst>
                <a:ext uri="{FF2B5EF4-FFF2-40B4-BE49-F238E27FC236}">
                  <a16:creationId xmlns:a16="http://schemas.microsoft.com/office/drawing/2014/main" id="{FA31FE6D-DB5D-FF44-91C1-2FC3ECC9C1FA}"/>
                </a:ext>
              </a:extLst>
            </p:cNvPr>
            <p:cNvSpPr txBox="1"/>
            <p:nvPr/>
          </p:nvSpPr>
          <p:spPr>
            <a:xfrm>
              <a:off x="-1" y="0"/>
              <a:ext cx="1946941" cy="337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Predecessor</a:t>
              </a:r>
            </a:p>
          </p:txBody>
        </p:sp>
        <p:sp>
          <p:nvSpPr>
            <p:cNvPr id="25" name="Text Box 375">
              <a:extLst>
                <a:ext uri="{FF2B5EF4-FFF2-40B4-BE49-F238E27FC236}">
                  <a16:creationId xmlns:a16="http://schemas.microsoft.com/office/drawing/2014/main" id="{C3F37A6E-A6D8-FF4D-BB34-AB4211B66A41}"/>
                </a:ext>
              </a:extLst>
            </p:cNvPr>
            <p:cNvSpPr txBox="1"/>
            <p:nvPr/>
          </p:nvSpPr>
          <p:spPr>
            <a:xfrm>
              <a:off x="231508" y="456057"/>
              <a:ext cx="2058516" cy="337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Successor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39FCCB-BC63-A440-9A40-C02767D1E43B}"/>
              </a:ext>
            </a:extLst>
          </p:cNvPr>
          <p:cNvGrpSpPr/>
          <p:nvPr/>
        </p:nvGrpSpPr>
        <p:grpSpPr>
          <a:xfrm>
            <a:off x="5464841" y="5444086"/>
            <a:ext cx="1602105" cy="791844"/>
            <a:chOff x="0" y="0"/>
            <a:chExt cx="1603144" cy="794030"/>
          </a:xfrm>
        </p:grpSpPr>
        <p:sp>
          <p:nvSpPr>
            <p:cNvPr id="22" name="Text Box 378">
              <a:extLst>
                <a:ext uri="{FF2B5EF4-FFF2-40B4-BE49-F238E27FC236}">
                  <a16:creationId xmlns:a16="http://schemas.microsoft.com/office/drawing/2014/main" id="{4042D177-84AE-EA4A-A121-8AA109025F8E}"/>
                </a:ext>
              </a:extLst>
            </p:cNvPr>
            <p:cNvSpPr txBox="1"/>
            <p:nvPr/>
          </p:nvSpPr>
          <p:spPr>
            <a:xfrm>
              <a:off x="0" y="0"/>
              <a:ext cx="1375134" cy="337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Predecessor</a:t>
              </a:r>
            </a:p>
          </p:txBody>
        </p:sp>
        <p:sp>
          <p:nvSpPr>
            <p:cNvPr id="23" name="Text Box 379">
              <a:extLst>
                <a:ext uri="{FF2B5EF4-FFF2-40B4-BE49-F238E27FC236}">
                  <a16:creationId xmlns:a16="http://schemas.microsoft.com/office/drawing/2014/main" id="{1DDFA522-FE2C-0648-94FB-69F6CD16985E}"/>
                </a:ext>
              </a:extLst>
            </p:cNvPr>
            <p:cNvSpPr txBox="1"/>
            <p:nvPr/>
          </p:nvSpPr>
          <p:spPr>
            <a:xfrm>
              <a:off x="231544" y="456210"/>
              <a:ext cx="1371600" cy="3378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Successor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D652708-B7EA-5B46-A7BE-A3C4F56AD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45" y="2756885"/>
            <a:ext cx="317500" cy="3175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03B95F-92E0-C64A-B73D-2A2F94A5E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016" y="3952534"/>
            <a:ext cx="317500" cy="431800"/>
          </a:xfrm>
          <a:prstGeom prst="rect">
            <a:avLst/>
          </a:prstGeom>
        </p:spPr>
      </p:pic>
      <p:sp>
        <p:nvSpPr>
          <p:cNvPr id="33" name="Bent-Up Arrow 380">
            <a:extLst>
              <a:ext uri="{FF2B5EF4-FFF2-40B4-BE49-F238E27FC236}">
                <a16:creationId xmlns:a16="http://schemas.microsoft.com/office/drawing/2014/main" id="{C5F96205-BE1D-754D-AFC0-D94FC87D1AD1}"/>
              </a:ext>
            </a:extLst>
          </p:cNvPr>
          <p:cNvSpPr/>
          <p:nvPr/>
        </p:nvSpPr>
        <p:spPr>
          <a:xfrm flipV="1">
            <a:off x="6806026" y="5543573"/>
            <a:ext cx="227965" cy="4514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82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/>
              <a:t>How would we go about estimating the cost of a conference?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58DC4-F480-4AF7-BB92-77450E3017B1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A2CC09D9-1DD1-4063-9BD3-17388C57AB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9698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Developing a zero based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217E-6FE1-9B4B-8E9D-11F065B19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38"/>
              </a:spcBef>
              <a:buSzPct val="100000"/>
              <a:buFont typeface="Calibri" charset="0"/>
              <a:buChar char="•"/>
            </a:pPr>
            <a:r>
              <a:rPr lang="en-US" altLang="en-US" sz="2400" dirty="0">
                <a:latin typeface="Calibri" charset="0"/>
                <a:sym typeface="Calibri" charset="0"/>
              </a:rPr>
              <a:t>What are the transactions and activities?</a:t>
            </a:r>
          </a:p>
          <a:p>
            <a:pPr>
              <a:spcBef>
                <a:spcPts val="738"/>
              </a:spcBef>
              <a:buSzPct val="100000"/>
              <a:buFont typeface="Calibri" charset="0"/>
              <a:buChar char="•"/>
            </a:pPr>
            <a:r>
              <a:rPr lang="en-US" altLang="en-US" sz="2400" dirty="0">
                <a:latin typeface="Calibri" charset="0"/>
                <a:sym typeface="Calibri" charset="0"/>
              </a:rPr>
              <a:t>Make assumptions for key transactions and activities</a:t>
            </a:r>
          </a:p>
          <a:p>
            <a:pPr>
              <a:spcBef>
                <a:spcPts val="738"/>
              </a:spcBef>
              <a:buSzPct val="100000"/>
              <a:buFont typeface="Calibri" charset="0"/>
              <a:buChar char="•"/>
            </a:pPr>
            <a:r>
              <a:rPr lang="en-US" altLang="en-US" sz="2400" dirty="0">
                <a:latin typeface="Calibri" charset="0"/>
                <a:sym typeface="Calibri" charset="0"/>
              </a:rPr>
              <a:t>Convert into $</a:t>
            </a:r>
          </a:p>
          <a:p>
            <a:pPr>
              <a:spcBef>
                <a:spcPts val="738"/>
              </a:spcBef>
              <a:buSzPct val="100000"/>
              <a:buFont typeface="Calibri" charset="0"/>
              <a:buChar char="•"/>
            </a:pPr>
            <a:endParaRPr lang="en-US" altLang="en-US" sz="2400" dirty="0">
              <a:latin typeface="Calibri" charset="0"/>
              <a:sym typeface="Calibri" charset="0"/>
            </a:endParaRPr>
          </a:p>
          <a:p>
            <a:endParaRPr lang="en-US" dirty="0"/>
          </a:p>
        </p:txBody>
      </p:sp>
      <p:sp>
        <p:nvSpPr>
          <p:cNvPr id="28675" name="Rectangle 6"/>
          <p:cNvSpPr>
            <a:spLocks/>
          </p:cNvSpPr>
          <p:nvPr/>
        </p:nvSpPr>
        <p:spPr bwMode="auto">
          <a:xfrm>
            <a:off x="455414" y="1268760"/>
            <a:ext cx="823317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42900" indent="-34290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>
              <a:spcBef>
                <a:spcPts val="738"/>
              </a:spcBef>
              <a:buSzPct val="100000"/>
              <a:buFont typeface="Calibri" charset="0"/>
              <a:buChar char="•"/>
            </a:pPr>
            <a:endParaRPr lang="en-US" altLang="en-US" sz="3094" dirty="0">
              <a:solidFill>
                <a:schemeClr val="tx1"/>
              </a:solidFill>
              <a:latin typeface="Calibri" charset="0"/>
              <a:sym typeface="Calibri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772B79-260E-441A-9B7E-5DCDF18968A8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6DD740D2-C64D-4734-B3AF-C4CDAF0FB5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211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721116-9B82-4711-9A81-73FD7EAD677E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9FCCCA3E-C0A5-424A-9E9D-4201B9145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0" y="928687"/>
            <a:ext cx="9144000" cy="5929313"/>
            <a:chOff x="0" y="0"/>
            <a:chExt cx="8192" cy="5312"/>
          </a:xfrm>
        </p:grpSpPr>
        <p:sp>
          <p:nvSpPr>
            <p:cNvPr id="29713" name="Rectangle 2"/>
            <p:cNvSpPr>
              <a:spLocks/>
            </p:cNvSpPr>
            <p:nvPr/>
          </p:nvSpPr>
          <p:spPr bwMode="auto">
            <a:xfrm>
              <a:off x="0" y="0"/>
              <a:ext cx="8192" cy="5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/>
              <a:endParaRPr lang="en-AU" altLang="en-US" sz="1687"/>
            </a:p>
          </p:txBody>
        </p:sp>
        <p:sp>
          <p:nvSpPr>
            <p:cNvPr id="29714" name="Rectangle 3"/>
            <p:cNvSpPr>
              <a:spLocks/>
            </p:cNvSpPr>
            <p:nvPr/>
          </p:nvSpPr>
          <p:spPr bwMode="auto">
            <a:xfrm>
              <a:off x="0" y="2512"/>
              <a:ext cx="8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/>
              <a:endParaRPr lang="en-AU" altLang="en-US" sz="1687"/>
            </a:p>
          </p:txBody>
        </p:sp>
      </p:grpSp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95486"/>
            <a:ext cx="2736081" cy="7006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789" tIns="26789" rIns="26191" bIns="26789" numCol="1" anchor="t" anchorCtr="0" compatLnSpc="1">
            <a:prstTxWarp prst="textNoShape">
              <a:avLst/>
            </a:prstTxWarp>
          </a:bodyPr>
          <a:lstStyle/>
          <a:p>
            <a:pPr marL="284624"/>
            <a:r>
              <a:rPr lang="en-US" altLang="en-US" dirty="0">
                <a:solidFill>
                  <a:schemeClr val="bg1"/>
                </a:solidFill>
                <a:latin typeface="Frutiger Next Pro" panose="020B0503040204020203" pitchFamily="34" charset="0"/>
              </a:rPr>
              <a:t>BUDGETING</a:t>
            </a:r>
          </a:p>
        </p:txBody>
      </p:sp>
      <p:graphicFrame>
        <p:nvGraphicFramePr>
          <p:cNvPr id="2765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1614"/>
              </p:ext>
            </p:extLst>
          </p:nvPr>
        </p:nvGraphicFramePr>
        <p:xfrm>
          <a:off x="683568" y="1412776"/>
          <a:ext cx="7079009" cy="4337595"/>
        </p:xfrm>
        <a:graphic>
          <a:graphicData uri="http://schemas.openxmlformats.org/drawingml/2006/table">
            <a:tbl>
              <a:tblPr/>
              <a:tblGrid>
                <a:gridCol w="2358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402">
                <a:tc>
                  <a:txBody>
                    <a:bodyPr/>
                    <a:lstStyle>
                      <a:lvl1pPr marL="57150" eaLnBrk="0" hangingPunct="0">
                        <a:spcBef>
                          <a:spcPts val="1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4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2pPr>
                      <a:lvl3pPr marL="1143000" indent="-2286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3pPr>
                      <a:lvl4pPr marL="16002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4pPr>
                      <a:lvl5pPr marL="20574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9pPr>
                    </a:lstStyle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-128"/>
                          <a:sym typeface="Arial Narrow" charset="0"/>
                        </a:rPr>
                        <a:t>Transactions and activities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4513" indent="-487363" eaLnBrk="0" hangingPunct="0">
                        <a:spcBef>
                          <a:spcPts val="1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4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2pPr>
                      <a:lvl3pPr marL="1143000" indent="-2286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3pPr>
                      <a:lvl4pPr marL="16002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4pPr>
                      <a:lvl5pPr marL="20574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9pPr>
                    </a:lstStyle>
                    <a:p>
                      <a:pPr marL="544513" marR="0" lvl="0" indent="-4873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-128"/>
                          <a:sym typeface="Arial Narrow" charset="0"/>
                        </a:rPr>
                        <a:t>Assumptions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4513" indent="-487363" eaLnBrk="0" hangingPunct="0">
                        <a:spcBef>
                          <a:spcPts val="1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4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2pPr>
                      <a:lvl3pPr marL="1143000" indent="-2286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3pPr>
                      <a:lvl4pPr marL="16002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4pPr>
                      <a:lvl5pPr marL="20574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9pPr>
                    </a:lstStyle>
                    <a:p>
                      <a:pPr marL="544513" marR="0" lvl="0" indent="-4873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-128"/>
                          <a:sym typeface="Arial Narrow" charset="0"/>
                        </a:rPr>
                        <a:t>$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193">
                <a:tc>
                  <a:txBody>
                    <a:bodyPr/>
                    <a:lstStyle>
                      <a:lvl1pPr marL="57150" eaLnBrk="0" hangingPunct="0">
                        <a:spcBef>
                          <a:spcPts val="1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4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2pPr>
                      <a:lvl3pPr marL="1143000" indent="-2286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3pPr>
                      <a:lvl4pPr marL="16002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4pPr>
                      <a:lvl5pPr marL="20574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9pPr>
                    </a:lstStyle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ヒラギノ角ゴ ProN W3" charset="-128"/>
                        <a:sym typeface="Arial Narrow" charset="0"/>
                      </a:endParaRP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150" eaLnBrk="0" hangingPunct="0">
                        <a:spcBef>
                          <a:spcPts val="1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4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2pPr>
                      <a:lvl3pPr marL="1143000" indent="-2286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3pPr>
                      <a:lvl4pPr marL="16002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4pPr>
                      <a:lvl5pPr marL="20574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9pPr>
                    </a:lstStyle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alt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ヒラギノ角ゴ ProN W3" charset="-128"/>
                        <a:sym typeface="Arial Narrow" charset="0"/>
                      </a:endParaRP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150" eaLnBrk="0" hangingPunct="0">
                        <a:spcBef>
                          <a:spcPts val="11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4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1pPr>
                      <a:lvl2pPr marL="742950" indent="-285750" eaLnBrk="0" hangingPunct="0"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2pPr>
                      <a:lvl3pPr marL="1143000" indent="-228600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3pPr>
                      <a:lvl4pPr marL="16002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4pPr>
                      <a:lvl5pPr marL="2057400" indent="-228600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ヒラギノ角ゴ ProN W3" charset="-128"/>
                          <a:sym typeface="Calibri" charset="0"/>
                        </a:defRPr>
                      </a:lvl9pPr>
                    </a:lstStyle>
                    <a:p>
                      <a:pPr marL="571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ヒラギノ角ゴ ProN W3" charset="-128"/>
                        <a:sym typeface="Arial Narrow" charset="0"/>
                      </a:endParaRP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141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</a:t>
            </a:r>
            <a:r>
              <a:rPr lang="mr-IN" dirty="0"/>
              <a:t>–</a:t>
            </a:r>
            <a:r>
              <a:rPr lang="en-AU" dirty="0"/>
              <a:t> what could possibly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List what could go wrong within the design and plan you have prepared</a:t>
            </a:r>
            <a:endParaRPr lang="en-GB" dirty="0"/>
          </a:p>
          <a:p>
            <a:endParaRPr lang="en-GB" dirty="0"/>
          </a:p>
          <a:p>
            <a:r>
              <a:rPr lang="en-AU" dirty="0"/>
              <a:t>Ask yourself – am I being optimistic about this project?</a:t>
            </a:r>
            <a:endParaRPr lang="en-GB" dirty="0"/>
          </a:p>
          <a:p>
            <a:pPr marL="0" indent="0">
              <a:buNone/>
            </a:pPr>
            <a:r>
              <a:rPr lang="en-AU" dirty="0"/>
              <a:t> </a:t>
            </a:r>
            <a:endParaRPr lang="en-GB" dirty="0"/>
          </a:p>
          <a:p>
            <a:r>
              <a:rPr lang="en-AU" dirty="0"/>
              <a:t>Initial thoughts – how do I address these uncertainties or my biases?</a:t>
            </a:r>
            <a:endParaRPr lang="en-GB" dirty="0"/>
          </a:p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83FCD-178E-4969-A011-0284D9AB1119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CEDC0A36-FACB-494A-A6E1-42B072BD16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2080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biases and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Optimism bias</a:t>
            </a:r>
          </a:p>
          <a:p>
            <a:r>
              <a:rPr lang="en-AU" dirty="0"/>
              <a:t>Confirmation bias</a:t>
            </a:r>
          </a:p>
          <a:p>
            <a:r>
              <a:rPr lang="en-AU" dirty="0"/>
              <a:t>Affect bias</a:t>
            </a:r>
          </a:p>
          <a:p>
            <a:r>
              <a:rPr lang="en-AU" dirty="0"/>
              <a:t>Availability bias</a:t>
            </a:r>
          </a:p>
          <a:p>
            <a:r>
              <a:rPr lang="en-AU" dirty="0"/>
              <a:t>Anchor effect</a:t>
            </a:r>
          </a:p>
          <a:p>
            <a:r>
              <a:rPr lang="en-AU" dirty="0" err="1"/>
              <a:t>Naivete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62FBE-E104-4328-ADB9-23B9D193CC55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A82E8DBA-6858-4CF5-B2E1-D97889E2A4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907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1"/>
          <p:cNvGrpSpPr>
            <a:grpSpLocks/>
          </p:cNvGrpSpPr>
          <p:nvPr/>
        </p:nvGrpSpPr>
        <p:grpSpPr bwMode="auto">
          <a:xfrm>
            <a:off x="0" y="959409"/>
            <a:ext cx="9144000" cy="5929313"/>
            <a:chOff x="0" y="0"/>
            <a:chExt cx="8192" cy="5312"/>
          </a:xfrm>
        </p:grpSpPr>
        <p:sp>
          <p:nvSpPr>
            <p:cNvPr id="41989" name="Rectangle 2"/>
            <p:cNvSpPr>
              <a:spLocks/>
            </p:cNvSpPr>
            <p:nvPr/>
          </p:nvSpPr>
          <p:spPr bwMode="auto">
            <a:xfrm>
              <a:off x="0" y="0"/>
              <a:ext cx="8192" cy="5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/>
              <a:endParaRPr lang="en-AU" altLang="en-US" sz="1687"/>
            </a:p>
          </p:txBody>
        </p:sp>
        <p:sp>
          <p:nvSpPr>
            <p:cNvPr id="41990" name="Rectangle 3"/>
            <p:cNvSpPr>
              <a:spLocks/>
            </p:cNvSpPr>
            <p:nvPr/>
          </p:nvSpPr>
          <p:spPr bwMode="auto">
            <a:xfrm>
              <a:off x="0" y="2512"/>
              <a:ext cx="8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-128"/>
                  <a:sym typeface="Arial" charset="0"/>
                </a:defRPr>
              </a:lvl9pPr>
            </a:lstStyle>
            <a:p>
              <a:pPr eaLnBrk="1" hangingPunct="1"/>
              <a:endParaRPr lang="en-AU" altLang="en-US" sz="1687"/>
            </a:p>
          </p:txBody>
        </p:sp>
      </p:grpSp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 – rank your work or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78D0-1D4D-A643-82F5-284C3997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44"/>
              </a:spcAft>
              <a:defRPr/>
            </a:pPr>
            <a:r>
              <a:rPr lang="en-AU" altLang="en-US" sz="2400" dirty="0"/>
              <a:t>Indicate your project or work in relation to it:</a:t>
            </a:r>
          </a:p>
          <a:p>
            <a:pPr marL="401822" indent="-401822">
              <a:spcAft>
                <a:spcPts val="844"/>
              </a:spcAft>
              <a:buFont typeface="Arial" charset="0"/>
              <a:buChar char="•"/>
              <a:defRPr/>
            </a:pPr>
            <a:r>
              <a:rPr lang="en-AU" altLang="en-US" sz="2400" dirty="0"/>
              <a:t>Familiarity – have you done this type of work before in this environment</a:t>
            </a:r>
          </a:p>
          <a:p>
            <a:pPr marL="401822" indent="-401822">
              <a:spcAft>
                <a:spcPts val="844"/>
              </a:spcAft>
              <a:buFont typeface="Arial" charset="0"/>
              <a:buChar char="•"/>
              <a:defRPr/>
            </a:pPr>
            <a:r>
              <a:rPr lang="en-AU" altLang="en-US" sz="2400" dirty="0"/>
              <a:t>The scale and risk – how high are the resource intensity, impacts and risk of my project/work</a:t>
            </a:r>
          </a:p>
          <a:p>
            <a:endParaRPr lang="en-US" dirty="0"/>
          </a:p>
        </p:txBody>
      </p:sp>
      <p:sp>
        <p:nvSpPr>
          <p:cNvPr id="29700" name="Rectangle 6"/>
          <p:cNvSpPr>
            <a:spLocks/>
          </p:cNvSpPr>
          <p:nvPr/>
        </p:nvSpPr>
        <p:spPr bwMode="auto">
          <a:xfrm>
            <a:off x="483320" y="2110755"/>
            <a:ext cx="8197453" cy="36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-128"/>
                <a:sym typeface="Arial" charset="0"/>
              </a:defRPr>
            </a:lvl9pPr>
          </a:lstStyle>
          <a:p>
            <a:pPr eaLnBrk="1" hangingPunct="1">
              <a:spcAft>
                <a:spcPts val="844"/>
              </a:spcAft>
              <a:defRPr/>
            </a:pPr>
            <a:endParaRPr lang="en-AU" altLang="en-US" sz="2812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F57B0-D017-4C60-B07C-842E9BEB1CFC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">
            <a:extLst>
              <a:ext uri="{FF2B5EF4-FFF2-40B4-BE49-F238E27FC236}">
                <a16:creationId xmlns:a16="http://schemas.microsoft.com/office/drawing/2014/main" id="{CC874865-A5DF-4BD2-880A-7719E44ADA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6450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Context for Projects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Lifecycle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Initiation and Definition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Planning</a:t>
            </a:r>
          </a:p>
          <a:p>
            <a:r>
              <a:rPr lang="en-US" b="1" dirty="0"/>
              <a:t>Project Delivery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Completion and Articulation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645F9-9000-4BFC-9A3D-13C712D17BB1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25794E88-1153-426A-ABCB-B1D6BAA4D3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880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Delivery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C96D522-B180-8448-8989-1C4CED4A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15616" y="1556792"/>
            <a:ext cx="6264696" cy="1996440"/>
            <a:chOff x="827584" y="2272665"/>
            <a:chExt cx="6264696" cy="1996440"/>
          </a:xfrm>
        </p:grpSpPr>
        <p:sp>
          <p:nvSpPr>
            <p:cNvPr id="4" name="Text Box 118"/>
            <p:cNvSpPr txBox="1"/>
            <p:nvPr/>
          </p:nvSpPr>
          <p:spPr>
            <a:xfrm>
              <a:off x="827584" y="2807335"/>
              <a:ext cx="1090751" cy="55689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dirty="0">
                  <a:effectLst/>
                  <a:latin typeface="Arial Narrow" charset="0"/>
                  <a:ea typeface="Calibri" charset="0"/>
                  <a:cs typeface="Arial" charset="0"/>
                </a:rPr>
                <a:t>Idea, problem or opportunity</a:t>
              </a:r>
              <a:endParaRPr lang="en-GB" sz="20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5" name="Text Box 249"/>
            <p:cNvSpPr txBox="1"/>
            <p:nvPr/>
          </p:nvSpPr>
          <p:spPr>
            <a:xfrm>
              <a:off x="2211090" y="2807335"/>
              <a:ext cx="920750" cy="55689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dirty="0">
                  <a:effectLst/>
                  <a:latin typeface="Arial Narrow" charset="0"/>
                  <a:ea typeface="Calibri" charset="0"/>
                  <a:cs typeface="Arial" charset="0"/>
                </a:rPr>
                <a:t>Initiation &amp; definition</a:t>
              </a:r>
              <a:endParaRPr lang="en-GB" sz="14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6" name="Text Box 250"/>
            <p:cNvSpPr txBox="1"/>
            <p:nvPr/>
          </p:nvSpPr>
          <p:spPr>
            <a:xfrm>
              <a:off x="3435985" y="2807335"/>
              <a:ext cx="1136015" cy="55689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dirty="0">
                  <a:effectLst/>
                  <a:latin typeface="Arial Narrow" charset="0"/>
                  <a:ea typeface="Calibri" charset="0"/>
                  <a:cs typeface="Arial" charset="0"/>
                </a:rPr>
                <a:t>Planning &amp; specification</a:t>
              </a:r>
              <a:endParaRPr lang="en-GB" sz="14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7" name="Text Box 251"/>
            <p:cNvSpPr txBox="1"/>
            <p:nvPr/>
          </p:nvSpPr>
          <p:spPr>
            <a:xfrm>
              <a:off x="4794235" y="2272665"/>
              <a:ext cx="1027043" cy="39560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dirty="0">
                  <a:effectLst/>
                  <a:latin typeface="Arial Narrow" charset="0"/>
                  <a:ea typeface="Calibri" charset="0"/>
                  <a:cs typeface="Arial" charset="0"/>
                </a:rPr>
                <a:t>Tracking &amp; monitoring</a:t>
              </a:r>
              <a:endParaRPr lang="en-GB" sz="14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8" name="Text Box 252"/>
            <p:cNvSpPr txBox="1"/>
            <p:nvPr/>
          </p:nvSpPr>
          <p:spPr>
            <a:xfrm>
              <a:off x="6039450" y="2807335"/>
              <a:ext cx="1052830" cy="55689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dirty="0">
                  <a:effectLst/>
                  <a:latin typeface="Arial Narrow" charset="0"/>
                  <a:ea typeface="Calibri" charset="0"/>
                  <a:cs typeface="Arial" charset="0"/>
                </a:rPr>
                <a:t>Completion</a:t>
              </a:r>
              <a:endParaRPr lang="en-GB" sz="1400" dirty="0"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918335" y="3042920"/>
              <a:ext cx="262890" cy="2235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56982" y="3045460"/>
              <a:ext cx="262890" cy="2235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597142" y="3045460"/>
              <a:ext cx="262890" cy="2235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21278" y="3045460"/>
              <a:ext cx="262890" cy="2235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Text Box 257"/>
            <p:cNvSpPr txBox="1"/>
            <p:nvPr/>
          </p:nvSpPr>
          <p:spPr>
            <a:xfrm>
              <a:off x="4794235" y="2733675"/>
              <a:ext cx="1027043" cy="39560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dirty="0">
                  <a:solidFill>
                    <a:srgbClr val="00B050"/>
                  </a:solidFill>
                  <a:effectLst/>
                  <a:latin typeface="Arial Narrow" charset="0"/>
                  <a:ea typeface="Calibri" charset="0"/>
                  <a:cs typeface="Arial" charset="0"/>
                </a:rPr>
                <a:t>On track – keep going</a:t>
              </a:r>
              <a:endParaRPr lang="en-GB" sz="1400" dirty="0">
                <a:solidFill>
                  <a:srgbClr val="00B050"/>
                </a:solidFill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14" name="Text Box 258"/>
            <p:cNvSpPr txBox="1"/>
            <p:nvPr/>
          </p:nvSpPr>
          <p:spPr>
            <a:xfrm>
              <a:off x="4794235" y="3191510"/>
              <a:ext cx="1027043" cy="39560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dirty="0">
                  <a:solidFill>
                    <a:schemeClr val="accent2"/>
                  </a:solidFill>
                  <a:effectLst/>
                  <a:latin typeface="Arial Narrow" charset="0"/>
                  <a:ea typeface="Calibri" charset="0"/>
                  <a:cs typeface="Arial" charset="0"/>
                </a:rPr>
                <a:t>Off track – adapt</a:t>
              </a:r>
              <a:endParaRPr lang="en-GB" sz="1400" dirty="0">
                <a:solidFill>
                  <a:schemeClr val="accent2"/>
                </a:solidFill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15" name="Text Box 259"/>
            <p:cNvSpPr txBox="1"/>
            <p:nvPr/>
          </p:nvSpPr>
          <p:spPr>
            <a:xfrm>
              <a:off x="4794235" y="3699510"/>
              <a:ext cx="1027043" cy="5695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dirty="0">
                  <a:solidFill>
                    <a:srgbClr val="FF0000"/>
                  </a:solidFill>
                  <a:effectLst/>
                  <a:latin typeface="Arial Narrow" charset="0"/>
                  <a:ea typeface="Calibri" charset="0"/>
                  <a:cs typeface="Arial" charset="0"/>
                </a:rPr>
                <a:t>Off track – redesign &amp; or re-plan</a:t>
              </a:r>
              <a:endParaRPr lang="en-GB" sz="1400" dirty="0">
                <a:solidFill>
                  <a:srgbClr val="FF0000"/>
                </a:solidFill>
                <a:effectLst/>
                <a:latin typeface="Times New Roman" charset="0"/>
                <a:ea typeface="Calibri" charset="0"/>
                <a:cs typeface="Times New Roman" charset="0"/>
              </a:endParaRPr>
            </a:p>
          </p:txBody>
        </p:sp>
        <p:sp>
          <p:nvSpPr>
            <p:cNvPr id="16" name="Bent-Up Arrow 15"/>
            <p:cNvSpPr/>
            <p:nvPr/>
          </p:nvSpPr>
          <p:spPr>
            <a:xfrm rot="10800000" flipV="1">
              <a:off x="2489200" y="3352800"/>
              <a:ext cx="2257032" cy="791210"/>
            </a:xfrm>
            <a:prstGeom prst="bentUpArrow">
              <a:avLst>
                <a:gd name="adj1" fmla="val 7850"/>
                <a:gd name="adj2" fmla="val 12883"/>
                <a:gd name="adj3" fmla="val 337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Bent-Up Arrow 16"/>
            <p:cNvSpPr/>
            <p:nvPr/>
          </p:nvSpPr>
          <p:spPr>
            <a:xfrm rot="10800000" flipV="1">
              <a:off x="3631564" y="3355340"/>
              <a:ext cx="1114668" cy="570865"/>
            </a:xfrm>
            <a:prstGeom prst="bentUpArrow">
              <a:avLst>
                <a:gd name="adj1" fmla="val 9990"/>
                <a:gd name="adj2" fmla="val 15023"/>
                <a:gd name="adj3" fmla="val 337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1115616" y="4114532"/>
            <a:ext cx="6264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Project Delivery requires: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AU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Tracking and reporting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AU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Adapting our project to variations and surprises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AU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Seeking approval to change our project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AU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Getting to completion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55B1B5-3EC7-46CA-86A9-7AC6819FB180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">
            <a:extLst>
              <a:ext uri="{FF2B5EF4-FFF2-40B4-BE49-F238E27FC236}">
                <a16:creationId xmlns:a16="http://schemas.microsoft.com/office/drawing/2014/main" id="{D5E5E4D8-440E-422C-9533-8EE409B0BB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7546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do we observe for our conference from the handouts provided?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See the example of project status report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If our project is not on track, what options do we have for getting it back on track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0FFDA-C947-4D55-B634-512FE67930AA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EE2D0C0B-D167-4D37-86AD-3DF655398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68844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2508-F1AE-8542-B0FD-7A42B014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Day in ‘Deni'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57B89-B345-8E43-9EAD-8CBA47971594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3A728D73-AD9D-804B-90F1-0EF7745DB2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FF3E7-A2E2-7497-DF78-994FBECA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19804"/>
            <a:ext cx="7772400" cy="37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24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33E3-DA76-0A46-AB8F-6D2976C4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Day in ‘Deni'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9AD0C-565F-E440-81CB-1BCB41B96704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4CA5956A-39EA-9349-B44E-1BD681A2AA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AB19F-1CA9-A812-165C-81DA45E0E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19804"/>
            <a:ext cx="7772400" cy="37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94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Adapting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Adapting within our design and plan by using time or money saved to date or by bringing forward work</a:t>
            </a:r>
          </a:p>
          <a:p>
            <a:r>
              <a:rPr lang="en-AU" dirty="0"/>
              <a:t>Adapting by changing our our design and plan </a:t>
            </a:r>
            <a:r>
              <a:rPr lang="mr-IN" dirty="0"/>
              <a:t>–</a:t>
            </a:r>
            <a:r>
              <a:rPr lang="en-AU" dirty="0"/>
              <a:t> this requires renegotiation of key design parameters:</a:t>
            </a:r>
          </a:p>
          <a:p>
            <a:pPr lvl="1"/>
            <a:r>
              <a:rPr lang="en-AU" dirty="0"/>
              <a:t>Time</a:t>
            </a:r>
          </a:p>
          <a:p>
            <a:pPr lvl="1"/>
            <a:r>
              <a:rPr lang="en-AU" dirty="0"/>
              <a:t>Money</a:t>
            </a:r>
          </a:p>
          <a:p>
            <a:pPr lvl="1"/>
            <a:r>
              <a:rPr lang="en-AU" dirty="0"/>
              <a:t>Deliverable requirements or cost</a:t>
            </a:r>
          </a:p>
          <a:p>
            <a:endParaRPr lang="en-AU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899592" y="4183484"/>
            <a:ext cx="6408712" cy="1981820"/>
            <a:chOff x="0" y="0"/>
            <a:chExt cx="3666" cy="1015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28" y="0"/>
              <a:ext cx="193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Deliver the project on time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37"/>
              <a:ext cx="1576" cy="198"/>
              <a:chOff x="0" y="37"/>
              <a:chExt cx="1576" cy="198"/>
            </a:xfrm>
          </p:grpSpPr>
          <p:cxnSp>
            <p:nvCxnSpPr>
              <p:cNvPr id="25" name="Line 7"/>
              <p:cNvCxnSpPr/>
              <p:nvPr/>
            </p:nvCxnSpPr>
            <p:spPr bwMode="auto">
              <a:xfrm flipV="1">
                <a:off x="201" y="140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Line 8"/>
              <p:cNvCxnSpPr/>
              <p:nvPr/>
            </p:nvCxnSpPr>
            <p:spPr bwMode="auto">
              <a:xfrm flipH="1">
                <a:off x="777" y="7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Line 9"/>
              <p:cNvCxnSpPr/>
              <p:nvPr/>
            </p:nvCxnSpPr>
            <p:spPr bwMode="auto">
              <a:xfrm flipH="1">
                <a:off x="1064" y="7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Line 10"/>
              <p:cNvCxnSpPr/>
              <p:nvPr/>
            </p:nvCxnSpPr>
            <p:spPr bwMode="auto">
              <a:xfrm flipH="1">
                <a:off x="487" y="7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0" y="37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" name="Text Box 12"/>
              <p:cNvSpPr txBox="1">
                <a:spLocks noChangeArrowheads="1"/>
              </p:cNvSpPr>
              <p:nvPr/>
            </p:nvSpPr>
            <p:spPr bwMode="auto">
              <a:xfrm>
                <a:off x="1419" y="104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36" y="100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0" y="385"/>
              <a:ext cx="1576" cy="198"/>
              <a:chOff x="0" y="385"/>
              <a:chExt cx="1576" cy="198"/>
            </a:xfrm>
          </p:grpSpPr>
          <p:cxnSp>
            <p:nvCxnSpPr>
              <p:cNvPr id="18" name="Line 15"/>
              <p:cNvCxnSpPr/>
              <p:nvPr/>
            </p:nvCxnSpPr>
            <p:spPr bwMode="auto">
              <a:xfrm flipV="1">
                <a:off x="201" y="488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Line 16"/>
              <p:cNvCxnSpPr/>
              <p:nvPr/>
            </p:nvCxnSpPr>
            <p:spPr bwMode="auto">
              <a:xfrm flipH="1">
                <a:off x="777" y="425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Line 17"/>
              <p:cNvCxnSpPr/>
              <p:nvPr/>
            </p:nvCxnSpPr>
            <p:spPr bwMode="auto">
              <a:xfrm flipH="1">
                <a:off x="1064" y="425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Line 18"/>
              <p:cNvCxnSpPr/>
              <p:nvPr/>
            </p:nvCxnSpPr>
            <p:spPr bwMode="auto">
              <a:xfrm flipH="1">
                <a:off x="487" y="425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0" y="385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1419" y="452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36" y="448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8" name="Text Box 22"/>
            <p:cNvSpPr txBox="1">
              <a:spLocks noChangeAspect="1" noChangeArrowheads="1"/>
            </p:cNvSpPr>
            <p:nvPr/>
          </p:nvSpPr>
          <p:spPr bwMode="auto">
            <a:xfrm>
              <a:off x="1728" y="324"/>
              <a:ext cx="19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Meet an agreed budget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756"/>
              <a:ext cx="1576" cy="198"/>
              <a:chOff x="0" y="756"/>
              <a:chExt cx="1576" cy="198"/>
            </a:xfrm>
          </p:grpSpPr>
          <p:cxnSp>
            <p:nvCxnSpPr>
              <p:cNvPr id="11" name="Line 24"/>
              <p:cNvCxnSpPr/>
              <p:nvPr/>
            </p:nvCxnSpPr>
            <p:spPr bwMode="auto">
              <a:xfrm flipV="1">
                <a:off x="201" y="859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Line 25"/>
              <p:cNvCxnSpPr/>
              <p:nvPr/>
            </p:nvCxnSpPr>
            <p:spPr bwMode="auto">
              <a:xfrm flipH="1">
                <a:off x="777" y="796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Line 26"/>
              <p:cNvCxnSpPr/>
              <p:nvPr/>
            </p:nvCxnSpPr>
            <p:spPr bwMode="auto">
              <a:xfrm flipH="1">
                <a:off x="1064" y="796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Line 27"/>
              <p:cNvCxnSpPr/>
              <p:nvPr/>
            </p:nvCxnSpPr>
            <p:spPr bwMode="auto">
              <a:xfrm flipH="1">
                <a:off x="487" y="796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0" y="756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" name="Text Box 29"/>
              <p:cNvSpPr txBox="1">
                <a:spLocks noChangeArrowheads="1"/>
              </p:cNvSpPr>
              <p:nvPr/>
            </p:nvSpPr>
            <p:spPr bwMode="auto">
              <a:xfrm>
                <a:off x="1419" y="823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Text Box 30"/>
              <p:cNvSpPr txBox="1">
                <a:spLocks noChangeArrowheads="1"/>
              </p:cNvSpPr>
              <p:nvPr/>
            </p:nvSpPr>
            <p:spPr bwMode="auto">
              <a:xfrm>
                <a:off x="36" y="819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0" name="Text Box 31"/>
            <p:cNvSpPr txBox="1">
              <a:spLocks noChangeAspect="1" noChangeArrowheads="1"/>
            </p:cNvSpPr>
            <p:nvPr/>
          </p:nvSpPr>
          <p:spPr bwMode="auto">
            <a:xfrm>
              <a:off x="1728" y="695"/>
              <a:ext cx="19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Meet output/deliverable requirements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4C341DC-41CF-4303-BF72-0466094434DC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mage">
            <a:extLst>
              <a:ext uri="{FF2B5EF4-FFF2-40B4-BE49-F238E27FC236}">
                <a16:creationId xmlns:a16="http://schemas.microsoft.com/office/drawing/2014/main" id="{0965FE5A-618C-4F60-82FD-48D268E384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7058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D261-3296-9D44-A7C5-76A22CA5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offs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277CF-D59A-6544-8E57-96990F073227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">
            <a:extLst>
              <a:ext uri="{FF2B5EF4-FFF2-40B4-BE49-F238E27FC236}">
                <a16:creationId xmlns:a16="http://schemas.microsoft.com/office/drawing/2014/main" id="{3086C275-00C6-BE45-B5D0-D11AC5D68A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99EC88-60CF-8D4F-B4BD-22D30E4C2E57}"/>
              </a:ext>
            </a:extLst>
          </p:cNvPr>
          <p:cNvGrpSpPr/>
          <p:nvPr/>
        </p:nvGrpSpPr>
        <p:grpSpPr>
          <a:xfrm>
            <a:off x="1097279" y="1765686"/>
            <a:ext cx="3474721" cy="1473835"/>
            <a:chOff x="0" y="0"/>
            <a:chExt cx="3475079" cy="1473844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9349550-D817-1243-97CB-3341431DBA95}"/>
                </a:ext>
              </a:extLst>
            </p:cNvPr>
            <p:cNvSpPr/>
            <p:nvPr/>
          </p:nvSpPr>
          <p:spPr>
            <a:xfrm>
              <a:off x="826983" y="286352"/>
              <a:ext cx="1842514" cy="1042376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Text Box 199">
              <a:extLst>
                <a:ext uri="{FF2B5EF4-FFF2-40B4-BE49-F238E27FC236}">
                  <a16:creationId xmlns:a16="http://schemas.microsoft.com/office/drawing/2014/main" id="{ED888006-FB44-124E-8B33-5866864C95BC}"/>
                </a:ext>
              </a:extLst>
            </p:cNvPr>
            <p:cNvSpPr txBox="1"/>
            <p:nvPr/>
          </p:nvSpPr>
          <p:spPr>
            <a:xfrm>
              <a:off x="1368263" y="0"/>
              <a:ext cx="738505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01">
              <a:extLst>
                <a:ext uri="{FF2B5EF4-FFF2-40B4-BE49-F238E27FC236}">
                  <a16:creationId xmlns:a16="http://schemas.microsoft.com/office/drawing/2014/main" id="{88073ABC-491C-2142-890A-64C8EF550884}"/>
                </a:ext>
              </a:extLst>
            </p:cNvPr>
            <p:cNvSpPr txBox="1"/>
            <p:nvPr/>
          </p:nvSpPr>
          <p:spPr>
            <a:xfrm>
              <a:off x="0" y="1228099"/>
              <a:ext cx="738505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Quality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05">
              <a:extLst>
                <a:ext uri="{FF2B5EF4-FFF2-40B4-BE49-F238E27FC236}">
                  <a16:creationId xmlns:a16="http://schemas.microsoft.com/office/drawing/2014/main" id="{EDE28F3F-C3E9-7042-9689-983ECA774790}"/>
                </a:ext>
              </a:extLst>
            </p:cNvPr>
            <p:cNvSpPr txBox="1"/>
            <p:nvPr/>
          </p:nvSpPr>
          <p:spPr>
            <a:xfrm>
              <a:off x="2736526" y="1181378"/>
              <a:ext cx="738553" cy="24618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4AD551-A77C-4E43-959D-5365256C4215}"/>
              </a:ext>
            </a:extLst>
          </p:cNvPr>
          <p:cNvGrpSpPr/>
          <p:nvPr/>
        </p:nvGrpSpPr>
        <p:grpSpPr>
          <a:xfrm>
            <a:off x="5652120" y="3068960"/>
            <a:ext cx="3263266" cy="1441451"/>
            <a:chOff x="0" y="63305"/>
            <a:chExt cx="3263702" cy="144193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06F2D7-E225-474A-8A6C-DC3C84A22530}"/>
                </a:ext>
              </a:extLst>
            </p:cNvPr>
            <p:cNvSpPr/>
            <p:nvPr/>
          </p:nvSpPr>
          <p:spPr>
            <a:xfrm>
              <a:off x="829993" y="225084"/>
              <a:ext cx="1638887" cy="117465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206">
              <a:extLst>
                <a:ext uri="{FF2B5EF4-FFF2-40B4-BE49-F238E27FC236}">
                  <a16:creationId xmlns:a16="http://schemas.microsoft.com/office/drawing/2014/main" id="{6AA82BC1-4E42-A143-B742-C9A322FBCB1A}"/>
                </a:ext>
              </a:extLst>
            </p:cNvPr>
            <p:cNvSpPr txBox="1"/>
            <p:nvPr/>
          </p:nvSpPr>
          <p:spPr>
            <a:xfrm>
              <a:off x="0" y="105479"/>
              <a:ext cx="738553" cy="24618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13">
              <a:extLst>
                <a:ext uri="{FF2B5EF4-FFF2-40B4-BE49-F238E27FC236}">
                  <a16:creationId xmlns:a16="http://schemas.microsoft.com/office/drawing/2014/main" id="{518E6D75-A3DC-FF4B-A661-A534E388E7B8}"/>
                </a:ext>
              </a:extLst>
            </p:cNvPr>
            <p:cNvSpPr txBox="1"/>
            <p:nvPr/>
          </p:nvSpPr>
          <p:spPr>
            <a:xfrm>
              <a:off x="56320" y="1259059"/>
              <a:ext cx="738505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Quality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11">
              <a:extLst>
                <a:ext uri="{FF2B5EF4-FFF2-40B4-BE49-F238E27FC236}">
                  <a16:creationId xmlns:a16="http://schemas.microsoft.com/office/drawing/2014/main" id="{34388953-EA96-4D4D-B4A4-4DE6C785B982}"/>
                </a:ext>
              </a:extLst>
            </p:cNvPr>
            <p:cNvSpPr txBox="1"/>
            <p:nvPr/>
          </p:nvSpPr>
          <p:spPr>
            <a:xfrm>
              <a:off x="2525149" y="1259056"/>
              <a:ext cx="738553" cy="24618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Scope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07">
              <a:extLst>
                <a:ext uri="{FF2B5EF4-FFF2-40B4-BE49-F238E27FC236}">
                  <a16:creationId xmlns:a16="http://schemas.microsoft.com/office/drawing/2014/main" id="{FC5AD96D-CAFD-8544-A16C-E06EF0F512D5}"/>
                </a:ext>
              </a:extLst>
            </p:cNvPr>
            <p:cNvSpPr txBox="1"/>
            <p:nvPr/>
          </p:nvSpPr>
          <p:spPr>
            <a:xfrm>
              <a:off x="2511082" y="63305"/>
              <a:ext cx="738553" cy="24618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riangle 24">
            <a:extLst>
              <a:ext uri="{FF2B5EF4-FFF2-40B4-BE49-F238E27FC236}">
                <a16:creationId xmlns:a16="http://schemas.microsoft.com/office/drawing/2014/main" id="{9F4B937B-A9B6-4344-9B1E-B65620B12D17}"/>
              </a:ext>
            </a:extLst>
          </p:cNvPr>
          <p:cNvSpPr/>
          <p:nvPr/>
        </p:nvSpPr>
        <p:spPr>
          <a:xfrm rot="10800000">
            <a:off x="1639453" y="4510522"/>
            <a:ext cx="2237740" cy="13728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1E5E7B-98B6-5A40-A1E5-0EA4938DE08C}"/>
              </a:ext>
            </a:extLst>
          </p:cNvPr>
          <p:cNvGrpSpPr/>
          <p:nvPr/>
        </p:nvGrpSpPr>
        <p:grpSpPr>
          <a:xfrm>
            <a:off x="900968" y="3817814"/>
            <a:ext cx="3888741" cy="2495405"/>
            <a:chOff x="0" y="0"/>
            <a:chExt cx="3888847" cy="2495568"/>
          </a:xfrm>
        </p:grpSpPr>
        <p:sp>
          <p:nvSpPr>
            <p:cNvPr id="27" name="Text Box 710">
              <a:extLst>
                <a:ext uri="{FF2B5EF4-FFF2-40B4-BE49-F238E27FC236}">
                  <a16:creationId xmlns:a16="http://schemas.microsoft.com/office/drawing/2014/main" id="{D35A2DB2-6DA2-E54C-AC14-32C34EAFA58E}"/>
                </a:ext>
              </a:extLst>
            </p:cNvPr>
            <p:cNvSpPr txBox="1"/>
            <p:nvPr/>
          </p:nvSpPr>
          <p:spPr>
            <a:xfrm>
              <a:off x="1448806" y="2080913"/>
              <a:ext cx="991235" cy="41465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Stakeholder satisfaction</a:t>
              </a:r>
              <a:endParaRPr lang="en-A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4">
              <a:extLst>
                <a:ext uri="{FF2B5EF4-FFF2-40B4-BE49-F238E27FC236}">
                  <a16:creationId xmlns:a16="http://schemas.microsoft.com/office/drawing/2014/main" id="{41914781-E5BA-A64C-B950-EC02699B0901}"/>
                </a:ext>
              </a:extLst>
            </p:cNvPr>
            <p:cNvSpPr txBox="1"/>
            <p:nvPr/>
          </p:nvSpPr>
          <p:spPr>
            <a:xfrm>
              <a:off x="1555148" y="0"/>
              <a:ext cx="738505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Risk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C0A3064A-8870-6343-86AF-0B216331512A}"/>
                </a:ext>
              </a:extLst>
            </p:cNvPr>
            <p:cNvSpPr/>
            <p:nvPr/>
          </p:nvSpPr>
          <p:spPr>
            <a:xfrm>
              <a:off x="814283" y="220257"/>
              <a:ext cx="2238130" cy="137296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Text Box 220">
              <a:extLst>
                <a:ext uri="{FF2B5EF4-FFF2-40B4-BE49-F238E27FC236}">
                  <a16:creationId xmlns:a16="http://schemas.microsoft.com/office/drawing/2014/main" id="{CEECE424-62A8-194C-96F5-DF1C45BD890D}"/>
                </a:ext>
              </a:extLst>
            </p:cNvPr>
            <p:cNvSpPr txBox="1"/>
            <p:nvPr/>
          </p:nvSpPr>
          <p:spPr>
            <a:xfrm>
              <a:off x="153513" y="440514"/>
              <a:ext cx="738505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Time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19">
              <a:extLst>
                <a:ext uri="{FF2B5EF4-FFF2-40B4-BE49-F238E27FC236}">
                  <a16:creationId xmlns:a16="http://schemas.microsoft.com/office/drawing/2014/main" id="{BB96EB90-6C4D-B449-8B84-89D002009EE1}"/>
                </a:ext>
              </a:extLst>
            </p:cNvPr>
            <p:cNvSpPr txBox="1"/>
            <p:nvPr/>
          </p:nvSpPr>
          <p:spPr>
            <a:xfrm>
              <a:off x="0" y="1548473"/>
              <a:ext cx="738505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Quality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709">
              <a:extLst>
                <a:ext uri="{FF2B5EF4-FFF2-40B4-BE49-F238E27FC236}">
                  <a16:creationId xmlns:a16="http://schemas.microsoft.com/office/drawing/2014/main" id="{208CF95E-BF50-734F-94B7-1D14D1BDDE1B}"/>
                </a:ext>
              </a:extLst>
            </p:cNvPr>
            <p:cNvSpPr txBox="1"/>
            <p:nvPr/>
          </p:nvSpPr>
          <p:spPr>
            <a:xfrm>
              <a:off x="3150342" y="1475054"/>
              <a:ext cx="738505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Scope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18">
              <a:extLst>
                <a:ext uri="{FF2B5EF4-FFF2-40B4-BE49-F238E27FC236}">
                  <a16:creationId xmlns:a16="http://schemas.microsoft.com/office/drawing/2014/main" id="{614E2D3C-33D1-884A-B82E-5D9A491283B5}"/>
                </a:ext>
              </a:extLst>
            </p:cNvPr>
            <p:cNvSpPr txBox="1"/>
            <p:nvPr/>
          </p:nvSpPr>
          <p:spPr>
            <a:xfrm>
              <a:off x="2896713" y="453863"/>
              <a:ext cx="738505" cy="2457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</a:t>
              </a:r>
              <a:endPara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88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else could be renegotiated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891303" y="1748876"/>
            <a:ext cx="5727699" cy="3683635"/>
            <a:chOff x="0" y="0"/>
            <a:chExt cx="3666" cy="235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28" y="0"/>
              <a:ext cx="193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Have a satisfied client group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37"/>
              <a:ext cx="1576" cy="198"/>
              <a:chOff x="0" y="37"/>
              <a:chExt cx="1576" cy="198"/>
            </a:xfrm>
          </p:grpSpPr>
          <p:cxnSp>
            <p:nvCxnSpPr>
              <p:cNvPr id="61" name="Line 7"/>
              <p:cNvCxnSpPr/>
              <p:nvPr/>
            </p:nvCxnSpPr>
            <p:spPr bwMode="auto">
              <a:xfrm flipV="1">
                <a:off x="201" y="140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Line 8"/>
              <p:cNvCxnSpPr/>
              <p:nvPr/>
            </p:nvCxnSpPr>
            <p:spPr bwMode="auto">
              <a:xfrm flipH="1">
                <a:off x="777" y="7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Line 9"/>
              <p:cNvCxnSpPr/>
              <p:nvPr/>
            </p:nvCxnSpPr>
            <p:spPr bwMode="auto">
              <a:xfrm flipH="1">
                <a:off x="1064" y="7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Line 10"/>
              <p:cNvCxnSpPr/>
              <p:nvPr/>
            </p:nvCxnSpPr>
            <p:spPr bwMode="auto">
              <a:xfrm flipH="1">
                <a:off x="487" y="7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0" y="37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1419" y="104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/>
            </p:nvSpPr>
            <p:spPr bwMode="auto">
              <a:xfrm>
                <a:off x="36" y="100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0" y="385"/>
              <a:ext cx="1576" cy="198"/>
              <a:chOff x="0" y="385"/>
              <a:chExt cx="1576" cy="198"/>
            </a:xfrm>
          </p:grpSpPr>
          <p:cxnSp>
            <p:nvCxnSpPr>
              <p:cNvPr id="54" name="Line 15"/>
              <p:cNvCxnSpPr/>
              <p:nvPr/>
            </p:nvCxnSpPr>
            <p:spPr bwMode="auto">
              <a:xfrm flipV="1">
                <a:off x="201" y="488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Line 16"/>
              <p:cNvCxnSpPr/>
              <p:nvPr/>
            </p:nvCxnSpPr>
            <p:spPr bwMode="auto">
              <a:xfrm flipH="1">
                <a:off x="777" y="425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Line 17"/>
              <p:cNvCxnSpPr/>
              <p:nvPr/>
            </p:nvCxnSpPr>
            <p:spPr bwMode="auto">
              <a:xfrm flipH="1">
                <a:off x="1064" y="425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Line 18"/>
              <p:cNvCxnSpPr/>
              <p:nvPr/>
            </p:nvCxnSpPr>
            <p:spPr bwMode="auto">
              <a:xfrm flipH="1">
                <a:off x="487" y="425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0" y="385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419" y="452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36" y="448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8" name="Text Box 22"/>
            <p:cNvSpPr txBox="1">
              <a:spLocks noChangeAspect="1" noChangeArrowheads="1"/>
            </p:cNvSpPr>
            <p:nvPr/>
          </p:nvSpPr>
          <p:spPr bwMode="auto">
            <a:xfrm>
              <a:off x="1728" y="324"/>
              <a:ext cx="19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Deliver the full scope of outputs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756"/>
              <a:ext cx="1576" cy="198"/>
              <a:chOff x="0" y="756"/>
              <a:chExt cx="1576" cy="198"/>
            </a:xfrm>
          </p:grpSpPr>
          <p:cxnSp>
            <p:nvCxnSpPr>
              <p:cNvPr id="47" name="Line 24"/>
              <p:cNvCxnSpPr/>
              <p:nvPr/>
            </p:nvCxnSpPr>
            <p:spPr bwMode="auto">
              <a:xfrm flipV="1">
                <a:off x="201" y="859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Line 25"/>
              <p:cNvCxnSpPr/>
              <p:nvPr/>
            </p:nvCxnSpPr>
            <p:spPr bwMode="auto">
              <a:xfrm flipH="1">
                <a:off x="777" y="796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Line 26"/>
              <p:cNvCxnSpPr/>
              <p:nvPr/>
            </p:nvCxnSpPr>
            <p:spPr bwMode="auto">
              <a:xfrm flipH="1">
                <a:off x="1064" y="796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Line 27"/>
              <p:cNvCxnSpPr/>
              <p:nvPr/>
            </p:nvCxnSpPr>
            <p:spPr bwMode="auto">
              <a:xfrm flipH="1">
                <a:off x="487" y="796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0" y="756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" name="Text Box 29"/>
              <p:cNvSpPr txBox="1">
                <a:spLocks noChangeArrowheads="1"/>
              </p:cNvSpPr>
              <p:nvPr/>
            </p:nvSpPr>
            <p:spPr bwMode="auto">
              <a:xfrm>
                <a:off x="1419" y="823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3" name="Text Box 30"/>
              <p:cNvSpPr txBox="1">
                <a:spLocks noChangeArrowheads="1"/>
              </p:cNvSpPr>
              <p:nvPr/>
            </p:nvSpPr>
            <p:spPr bwMode="auto">
              <a:xfrm>
                <a:off x="36" y="819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0" name="Text Box 31"/>
            <p:cNvSpPr txBox="1">
              <a:spLocks noChangeAspect="1" noChangeArrowheads="1"/>
            </p:cNvSpPr>
            <p:nvPr/>
          </p:nvSpPr>
          <p:spPr bwMode="auto">
            <a:xfrm>
              <a:off x="1728" y="695"/>
              <a:ext cx="19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Deliverable quality requirements are met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0" y="1104"/>
              <a:ext cx="1576" cy="198"/>
              <a:chOff x="0" y="1104"/>
              <a:chExt cx="1576" cy="198"/>
            </a:xfrm>
          </p:grpSpPr>
          <p:cxnSp>
            <p:nvCxnSpPr>
              <p:cNvPr id="40" name="Line 33"/>
              <p:cNvCxnSpPr/>
              <p:nvPr/>
            </p:nvCxnSpPr>
            <p:spPr bwMode="auto">
              <a:xfrm flipV="1">
                <a:off x="201" y="1207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Line 34"/>
              <p:cNvCxnSpPr/>
              <p:nvPr/>
            </p:nvCxnSpPr>
            <p:spPr bwMode="auto">
              <a:xfrm flipH="1">
                <a:off x="777" y="1144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Line 35"/>
              <p:cNvCxnSpPr/>
              <p:nvPr/>
            </p:nvCxnSpPr>
            <p:spPr bwMode="auto">
              <a:xfrm flipH="1">
                <a:off x="1064" y="1144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Line 36"/>
              <p:cNvCxnSpPr/>
              <p:nvPr/>
            </p:nvCxnSpPr>
            <p:spPr bwMode="auto">
              <a:xfrm flipH="1">
                <a:off x="487" y="1144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0" y="1104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/>
            </p:nvSpPr>
            <p:spPr bwMode="auto">
              <a:xfrm>
                <a:off x="1419" y="1171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6" name="Text Box 39"/>
              <p:cNvSpPr txBox="1">
                <a:spLocks noChangeArrowheads="1"/>
              </p:cNvSpPr>
              <p:nvPr/>
            </p:nvSpPr>
            <p:spPr bwMode="auto">
              <a:xfrm>
                <a:off x="36" y="1167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1728" y="1067"/>
              <a:ext cx="193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Quality indicator 1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0" y="1427"/>
              <a:ext cx="1576" cy="198"/>
              <a:chOff x="0" y="1427"/>
              <a:chExt cx="1576" cy="198"/>
            </a:xfrm>
          </p:grpSpPr>
          <p:cxnSp>
            <p:nvCxnSpPr>
              <p:cNvPr id="33" name="Line 42"/>
              <p:cNvCxnSpPr/>
              <p:nvPr/>
            </p:nvCxnSpPr>
            <p:spPr bwMode="auto">
              <a:xfrm flipV="1">
                <a:off x="201" y="1530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Line 43"/>
              <p:cNvCxnSpPr/>
              <p:nvPr/>
            </p:nvCxnSpPr>
            <p:spPr bwMode="auto">
              <a:xfrm flipH="1">
                <a:off x="777" y="146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Line 44"/>
              <p:cNvCxnSpPr/>
              <p:nvPr/>
            </p:nvCxnSpPr>
            <p:spPr bwMode="auto">
              <a:xfrm flipH="1">
                <a:off x="1064" y="146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Line 45"/>
              <p:cNvCxnSpPr/>
              <p:nvPr/>
            </p:nvCxnSpPr>
            <p:spPr bwMode="auto">
              <a:xfrm flipH="1">
                <a:off x="487" y="1467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0" y="1427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" name="Text Box 47"/>
              <p:cNvSpPr txBox="1">
                <a:spLocks noChangeArrowheads="1"/>
              </p:cNvSpPr>
              <p:nvPr/>
            </p:nvSpPr>
            <p:spPr bwMode="auto">
              <a:xfrm>
                <a:off x="1419" y="1494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9" name="Text Box 48"/>
              <p:cNvSpPr txBox="1">
                <a:spLocks noChangeArrowheads="1"/>
              </p:cNvSpPr>
              <p:nvPr/>
            </p:nvSpPr>
            <p:spPr bwMode="auto">
              <a:xfrm>
                <a:off x="36" y="1490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4" name="Text Box 49"/>
            <p:cNvSpPr txBox="1">
              <a:spLocks noChangeArrowheads="1"/>
            </p:cNvSpPr>
            <p:nvPr/>
          </p:nvSpPr>
          <p:spPr bwMode="auto">
            <a:xfrm>
              <a:off x="1728" y="1390"/>
              <a:ext cx="193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Quality indicator 2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0" y="1750"/>
              <a:ext cx="1576" cy="198"/>
              <a:chOff x="0" y="1750"/>
              <a:chExt cx="1576" cy="198"/>
            </a:xfrm>
          </p:grpSpPr>
          <p:cxnSp>
            <p:nvCxnSpPr>
              <p:cNvPr id="26" name="Line 51"/>
              <p:cNvCxnSpPr/>
              <p:nvPr/>
            </p:nvCxnSpPr>
            <p:spPr bwMode="auto">
              <a:xfrm flipV="1">
                <a:off x="201" y="1853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Line 52"/>
              <p:cNvCxnSpPr/>
              <p:nvPr/>
            </p:nvCxnSpPr>
            <p:spPr bwMode="auto">
              <a:xfrm flipH="1">
                <a:off x="777" y="1790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Line 53"/>
              <p:cNvCxnSpPr/>
              <p:nvPr/>
            </p:nvCxnSpPr>
            <p:spPr bwMode="auto">
              <a:xfrm flipH="1">
                <a:off x="1064" y="1790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Line 54"/>
              <p:cNvCxnSpPr/>
              <p:nvPr/>
            </p:nvCxnSpPr>
            <p:spPr bwMode="auto">
              <a:xfrm flipH="1">
                <a:off x="487" y="1790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0" y="1750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" name="Text Box 56"/>
              <p:cNvSpPr txBox="1">
                <a:spLocks noChangeArrowheads="1"/>
              </p:cNvSpPr>
              <p:nvPr/>
            </p:nvSpPr>
            <p:spPr bwMode="auto">
              <a:xfrm>
                <a:off x="1419" y="1817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2" name="Text Box 57"/>
              <p:cNvSpPr txBox="1">
                <a:spLocks noChangeArrowheads="1"/>
              </p:cNvSpPr>
              <p:nvPr/>
            </p:nvSpPr>
            <p:spPr bwMode="auto">
              <a:xfrm>
                <a:off x="36" y="1813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1728" y="1713"/>
              <a:ext cx="193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Quality indicator 3</a:t>
              </a:r>
              <a:endParaRPr lang="en-GB" sz="100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0" y="2098"/>
              <a:ext cx="1576" cy="198"/>
              <a:chOff x="0" y="2098"/>
              <a:chExt cx="1576" cy="198"/>
            </a:xfrm>
          </p:grpSpPr>
          <p:cxnSp>
            <p:nvCxnSpPr>
              <p:cNvPr id="19" name="Line 60"/>
              <p:cNvCxnSpPr/>
              <p:nvPr/>
            </p:nvCxnSpPr>
            <p:spPr bwMode="auto">
              <a:xfrm flipV="1">
                <a:off x="201" y="2201"/>
                <a:ext cx="118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Line 61"/>
              <p:cNvCxnSpPr/>
              <p:nvPr/>
            </p:nvCxnSpPr>
            <p:spPr bwMode="auto">
              <a:xfrm flipH="1">
                <a:off x="777" y="2138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Line 62"/>
              <p:cNvCxnSpPr/>
              <p:nvPr/>
            </p:nvCxnSpPr>
            <p:spPr bwMode="auto">
              <a:xfrm flipH="1">
                <a:off x="1064" y="2138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Line 63"/>
              <p:cNvCxnSpPr/>
              <p:nvPr/>
            </p:nvCxnSpPr>
            <p:spPr bwMode="auto">
              <a:xfrm flipH="1">
                <a:off x="487" y="2138"/>
                <a:ext cx="0" cy="13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2098"/>
                <a:ext cx="1576" cy="19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" name="Text Box 65"/>
              <p:cNvSpPr txBox="1">
                <a:spLocks noChangeArrowheads="1"/>
              </p:cNvSpPr>
              <p:nvPr/>
            </p:nvSpPr>
            <p:spPr bwMode="auto">
              <a:xfrm>
                <a:off x="1419" y="2165"/>
                <a:ext cx="98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ON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5" name="Text Box 66"/>
              <p:cNvSpPr txBox="1">
                <a:spLocks noChangeArrowheads="1"/>
              </p:cNvSpPr>
              <p:nvPr/>
            </p:nvSpPr>
            <p:spPr bwMode="auto">
              <a:xfrm>
                <a:off x="36" y="2161"/>
                <a:ext cx="130" cy="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ts val="480"/>
                  </a:spcBef>
                  <a:spcAft>
                    <a:spcPts val="0"/>
                  </a:spcAft>
                </a:pPr>
                <a:r>
                  <a:rPr lang="en-US" sz="800" b="1" kern="1200">
                    <a:solidFill>
                      <a:srgbClr val="000000"/>
                    </a:solidFill>
                    <a:effectLst/>
                    <a:latin typeface="Arial" charset="0"/>
                    <a:ea typeface="Times New Roman" charset="0"/>
                    <a:cs typeface="Times New Roman" charset="0"/>
                  </a:rPr>
                  <a:t>OFF</a:t>
                </a:r>
                <a:endParaRPr lang="en-GB" sz="1000">
                  <a:effectLst/>
                  <a:latin typeface="Times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8" name="Text Box 67"/>
            <p:cNvSpPr txBox="1">
              <a:spLocks noChangeAspect="1" noChangeArrowheads="1"/>
            </p:cNvSpPr>
            <p:nvPr/>
          </p:nvSpPr>
          <p:spPr bwMode="auto">
            <a:xfrm>
              <a:off x="1728" y="2037"/>
              <a:ext cx="193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8000" tIns="10800" rIns="18000" bIns="10800" anchor="ctr"/>
            <a:lstStyle/>
            <a:p>
              <a:pPr eaLnBrk="0" fontAlgn="base" hangingPunct="0">
                <a:lnSpc>
                  <a:spcPct val="85000"/>
                </a:lnSpc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Arial" charset="0"/>
                  <a:ea typeface="Times New Roman" charset="0"/>
                  <a:cs typeface="Times New Roman" charset="0"/>
                </a:rPr>
                <a:t>Have a sense of professional satisfaction for the team</a:t>
              </a:r>
              <a:endParaRPr lang="en-GB" sz="1000" dirty="0">
                <a:effectLst/>
                <a:latin typeface="Times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33460" y="5617690"/>
            <a:ext cx="5920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Source:  Adapted from </a:t>
            </a:r>
            <a:r>
              <a:rPr lang="en-AU" sz="1400" dirty="0" err="1"/>
              <a:t>Thomsett</a:t>
            </a:r>
            <a:r>
              <a:rPr lang="en-AU" sz="1400" dirty="0"/>
              <a:t> Project Management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7699" y="6018057"/>
            <a:ext cx="605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Renegotiation of key design parameters should be documented with a project change request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E479FA-33B7-4AC5-BB99-FF4771FA6DFE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Image">
            <a:extLst>
              <a:ext uri="{FF2B5EF4-FFF2-40B4-BE49-F238E27FC236}">
                <a16:creationId xmlns:a16="http://schemas.microsoft.com/office/drawing/2014/main" id="{21B80C40-E09B-4AA4-9E8A-8D3833FBC5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6139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does project completion look like for your project?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2FFEC-3266-4E0B-BB65-80DBC1ADFBBD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3F221C27-62AF-460E-8B96-DA1A6EC918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5170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Implementation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Enables us to measure and celebrate success</a:t>
            </a:r>
          </a:p>
          <a:p>
            <a:r>
              <a:rPr lang="en-AU" dirty="0"/>
              <a:t>Helps us learn to improve the next project</a:t>
            </a:r>
          </a:p>
          <a:p>
            <a:r>
              <a:rPr lang="en-AU" dirty="0"/>
              <a:t>Marks the end </a:t>
            </a:r>
            <a:r>
              <a:rPr lang="mr-IN" dirty="0"/>
              <a:t>–</a:t>
            </a:r>
            <a:r>
              <a:rPr lang="en-AU" dirty="0"/>
              <a:t> psychological milestone.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Basic PIR Survey Questions</a:t>
            </a:r>
            <a:endParaRPr lang="en-GB" dirty="0"/>
          </a:p>
          <a:p>
            <a:r>
              <a:rPr lang="en-GB" dirty="0"/>
              <a:t>Did the project deliver what it said it would?</a:t>
            </a:r>
          </a:p>
          <a:p>
            <a:r>
              <a:rPr lang="en-GB" dirty="0"/>
              <a:t>Was the quality of deliverables up to expectations?</a:t>
            </a:r>
          </a:p>
          <a:p>
            <a:r>
              <a:rPr lang="en-GB" dirty="0"/>
              <a:t>Was the project on schedule?</a:t>
            </a:r>
          </a:p>
          <a:p>
            <a:r>
              <a:rPr lang="en-GB" dirty="0"/>
              <a:t>Did the project meet its objectives?</a:t>
            </a:r>
          </a:p>
          <a:p>
            <a:r>
              <a:rPr lang="en-AU" dirty="0"/>
              <a:t>Will the outcomes sought from the project occur or have they occurred?</a:t>
            </a:r>
            <a:endParaRPr lang="en-GB" dirty="0"/>
          </a:p>
          <a:p>
            <a:r>
              <a:rPr lang="en-AU" dirty="0"/>
              <a:t>Did the project come in on budget?</a:t>
            </a:r>
            <a:endParaRPr lang="en-GB" dirty="0"/>
          </a:p>
          <a:p>
            <a:r>
              <a:rPr lang="en-AU" dirty="0"/>
              <a:t>What were the causes of variance to budget?</a:t>
            </a:r>
            <a:endParaRPr lang="en-GB" dirty="0"/>
          </a:p>
          <a:p>
            <a:r>
              <a:rPr lang="en-AU" dirty="0"/>
              <a:t>What uncertainties arose that we did plan for?</a:t>
            </a:r>
            <a:endParaRPr lang="en-GB" dirty="0"/>
          </a:p>
          <a:p>
            <a:r>
              <a:rPr lang="en-AU" dirty="0"/>
              <a:t>What uncertainties arose that we did not expect?</a:t>
            </a:r>
            <a:endParaRPr lang="en-GB" dirty="0"/>
          </a:p>
          <a:p>
            <a:r>
              <a:rPr lang="en-AU" dirty="0"/>
              <a:t>What were the most important lessons learned from this project?</a:t>
            </a:r>
            <a:endParaRPr lang="en-GB" dirty="0"/>
          </a:p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19C63-82D8-4252-BCFB-50EF5211655A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6B4C6529-8F96-40EE-9000-1AF1684765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24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Context for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0EEC-D7C8-3249-8F66-0C6B35101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544513" y="1790700"/>
          <a:ext cx="7699375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27489" imgH="3276479" progId="Word.Document.12">
                  <p:embed/>
                </p:oleObj>
              </mc:Choice>
              <mc:Fallback>
                <p:oleObj name="Document" r:id="rId2" imgW="5727489" imgH="327647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790700"/>
                        <a:ext cx="7699375" cy="440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599B375-1880-4A02-A590-101E2686C4C0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">
            <a:extLst>
              <a:ext uri="{FF2B5EF4-FFF2-40B4-BE49-F238E27FC236}">
                <a16:creationId xmlns:a16="http://schemas.microsoft.com/office/drawing/2014/main" id="{AD6F9BA2-06D0-4397-A290-D6F89EFE0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Context for Projects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Lifecycle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Initiation and Definition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Planning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Project Delivery</a:t>
            </a:r>
          </a:p>
          <a:p>
            <a:r>
              <a:rPr lang="en-US" b="1"/>
              <a:t>Project Completion &amp; Articulation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74476-35D4-4AD9-8AE0-1F922DAC791C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4E468CBD-4772-4A48-840B-C729B7A9A9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3236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Exhibits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We have already worked with a number of project exhibits:</a:t>
            </a:r>
          </a:p>
          <a:p>
            <a:r>
              <a:rPr lang="en-AU" dirty="0"/>
              <a:t>Program Logic</a:t>
            </a:r>
          </a:p>
          <a:p>
            <a:r>
              <a:rPr lang="en-AU" dirty="0"/>
              <a:t>Work Breakdown Structure</a:t>
            </a:r>
          </a:p>
          <a:p>
            <a:r>
              <a:rPr lang="en-AU" dirty="0"/>
              <a:t>Calendar (planning &amp; update)</a:t>
            </a:r>
          </a:p>
          <a:p>
            <a:r>
              <a:rPr lang="en-AU" dirty="0"/>
              <a:t>Finances (budget &amp; reporting)</a:t>
            </a:r>
          </a:p>
          <a:p>
            <a:r>
              <a:rPr lang="en-AU" dirty="0"/>
              <a:t>Risk assessment and Register</a:t>
            </a:r>
          </a:p>
          <a:p>
            <a:r>
              <a:rPr lang="en-AU" dirty="0"/>
              <a:t>Status reports</a:t>
            </a:r>
          </a:p>
          <a:p>
            <a:endParaRPr lang="en-AU" dirty="0"/>
          </a:p>
          <a:p>
            <a:r>
              <a:rPr lang="en-AU" dirty="0"/>
              <a:t>Activity </a:t>
            </a:r>
            <a:r>
              <a:rPr lang="mr-IN" dirty="0"/>
              <a:t>–</a:t>
            </a:r>
            <a:r>
              <a:rPr lang="en-AU" dirty="0"/>
              <a:t> for our conference, what might need to be included in a communication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8BE76-C7BC-44E3-A3AC-678F23A430C9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FBE6EBF0-E3D4-4167-8A0B-7490930A4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7674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Refer back to our stakeholders:</a:t>
            </a:r>
          </a:p>
          <a:p>
            <a:r>
              <a:rPr lang="en-AU" dirty="0"/>
              <a:t>Critical</a:t>
            </a:r>
          </a:p>
          <a:p>
            <a:r>
              <a:rPr lang="en-AU" dirty="0"/>
              <a:t>Essential</a:t>
            </a:r>
          </a:p>
          <a:p>
            <a:r>
              <a:rPr lang="en-AU" dirty="0"/>
              <a:t>Interested</a:t>
            </a:r>
          </a:p>
          <a:p>
            <a:endParaRPr lang="en-AU" dirty="0"/>
          </a:p>
          <a:p>
            <a:r>
              <a:rPr lang="en-AU" dirty="0"/>
              <a:t>Communicate change clearly</a:t>
            </a:r>
          </a:p>
          <a:p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62922"/>
              </p:ext>
            </p:extLst>
          </p:nvPr>
        </p:nvGraphicFramePr>
        <p:xfrm>
          <a:off x="467544" y="3602196"/>
          <a:ext cx="5035599" cy="288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27489" imgH="3276479" progId="Word.Document.12">
                  <p:embed/>
                </p:oleObj>
              </mc:Choice>
              <mc:Fallback>
                <p:oleObj name="Document" r:id="rId3" imgW="5727489" imgH="327647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602196"/>
                        <a:ext cx="5035599" cy="2881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45811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dirty="0"/>
              <a:t>What will continue ‘as is’</a:t>
            </a:r>
          </a:p>
          <a:p>
            <a:pPr marL="285750" indent="-285750">
              <a:buFont typeface="Arial" charset="0"/>
              <a:buChar char="•"/>
            </a:pPr>
            <a:r>
              <a:rPr lang="en-AU" dirty="0"/>
              <a:t>What will go</a:t>
            </a:r>
          </a:p>
          <a:p>
            <a:pPr marL="285750" indent="-285750">
              <a:buFont typeface="Arial" charset="0"/>
              <a:buChar char="•"/>
            </a:pPr>
            <a:r>
              <a:rPr lang="en-AU" dirty="0"/>
              <a:t>What will be new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CCD509-A213-4441-B592-CEF803A81C7E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D6038C26-1762-43B8-B529-CE1F5DC45F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6634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>
                <a:latin typeface="Georgia" charset="0"/>
              </a:rPr>
              <a:t>Project Articulation - PRAISE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452438" y="1854200"/>
          <a:ext cx="7672387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06879" imgH="3149484" progId="Word.Document.12">
                  <p:embed/>
                </p:oleObj>
              </mc:Choice>
              <mc:Fallback>
                <p:oleObj name="Document" r:id="rId2" imgW="6006879" imgH="314948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854200"/>
                        <a:ext cx="7672387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42232FA-5A2E-49BE-B66B-FB0AE64DCEB9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C0687ED5-F7B7-431F-B791-3FF58279EA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499176" cy="648072"/>
          </a:xfrm>
        </p:spPr>
        <p:txBody>
          <a:bodyPr lIns="64291" tIns="32146" rIns="64291" bIns="32146"/>
          <a:lstStyle/>
          <a:p>
            <a:r>
              <a:rPr lang="en-AU" dirty="0">
                <a:latin typeface="Century Gothic" charset="0"/>
              </a:rPr>
              <a:t>Insight is at the heart</a:t>
            </a:r>
          </a:p>
        </p:txBody>
      </p:sp>
      <p:grpSp>
        <p:nvGrpSpPr>
          <p:cNvPr id="30722" name="Group 8"/>
          <p:cNvGrpSpPr>
            <a:grpSpLocks/>
          </p:cNvGrpSpPr>
          <p:nvPr/>
        </p:nvGrpSpPr>
        <p:grpSpPr bwMode="auto">
          <a:xfrm>
            <a:off x="824880" y="2872011"/>
            <a:ext cx="7037710" cy="2329532"/>
            <a:chOff x="0" y="41278"/>
            <a:chExt cx="4686300" cy="874782"/>
          </a:xfrm>
        </p:grpSpPr>
        <p:sp>
          <p:nvSpPr>
            <p:cNvPr id="5" name="Heart 1"/>
            <p:cNvSpPr>
              <a:spLocks/>
            </p:cNvSpPr>
            <p:nvPr/>
          </p:nvSpPr>
          <p:spPr bwMode="auto">
            <a:xfrm>
              <a:off x="1774179" y="41278"/>
              <a:ext cx="1062872" cy="839992"/>
            </a:xfrm>
            <a:custGeom>
              <a:avLst/>
              <a:gdLst>
                <a:gd name="T0" fmla="*/ 531374 w 1062747"/>
                <a:gd name="T1" fmla="*/ 210043 h 840170"/>
                <a:gd name="T2" fmla="*/ 531374 w 1062747"/>
                <a:gd name="T3" fmla="*/ 840170 h 840170"/>
                <a:gd name="T4" fmla="*/ 531374 w 1062747"/>
                <a:gd name="T5" fmla="*/ 210043 h 840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2747" h="840170">
                  <a:moveTo>
                    <a:pt x="531374" y="210043"/>
                  </a:moveTo>
                  <a:cubicBezTo>
                    <a:pt x="752779" y="-280057"/>
                    <a:pt x="1616261" y="210043"/>
                    <a:pt x="531374" y="840170"/>
                  </a:cubicBezTo>
                  <a:cubicBezTo>
                    <a:pt x="-553514" y="210043"/>
                    <a:pt x="309968" y="-280057"/>
                    <a:pt x="531374" y="21004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 cap="flat" cmpd="sng">
              <a:solidFill>
                <a:schemeClr val="accent6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0724" name="Text Box 2"/>
            <p:cNvSpPr txBox="1">
              <a:spLocks noChangeArrowheads="1"/>
            </p:cNvSpPr>
            <p:nvPr/>
          </p:nvSpPr>
          <p:spPr bwMode="auto">
            <a:xfrm>
              <a:off x="0" y="114300"/>
              <a:ext cx="13716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charset="0"/>
                  <a:ea typeface="ÇlÇr ñæí©" charset="0"/>
                  <a:cs typeface="ÇlÇr ñæí©" charset="0"/>
                </a:rPr>
                <a:t>Research and analysis into the context, history and nature of the issues or problems</a:t>
              </a:r>
              <a:endParaRPr lang="en-AU" sz="5600"/>
            </a:p>
          </p:txBody>
        </p:sp>
        <p:sp>
          <p:nvSpPr>
            <p:cNvPr id="7" name="Right Arrow 3"/>
            <p:cNvSpPr>
              <a:spLocks noChangeArrowheads="1"/>
            </p:cNvSpPr>
            <p:nvPr/>
          </p:nvSpPr>
          <p:spPr bwMode="auto">
            <a:xfrm>
              <a:off x="1371328" y="312892"/>
              <a:ext cx="423662" cy="178142"/>
            </a:xfrm>
            <a:prstGeom prst="rightArrow">
              <a:avLst>
                <a:gd name="adj1" fmla="val 50000"/>
                <a:gd name="adj2" fmla="val 49999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0726" name="Text Box 4"/>
            <p:cNvSpPr txBox="1">
              <a:spLocks noChangeArrowheads="1"/>
            </p:cNvSpPr>
            <p:nvPr/>
          </p:nvSpPr>
          <p:spPr bwMode="auto">
            <a:xfrm>
              <a:off x="1794753" y="228600"/>
              <a:ext cx="1096794" cy="687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tx1"/>
                  </a:solidFill>
                  <a:latin typeface="Arial Narrow" charset="0"/>
                  <a:ea typeface="ÇlÇr ñæí©" charset="0"/>
                  <a:cs typeface="ÇlÇr ñæí©" charset="0"/>
                </a:rPr>
                <a:t>Insight – understanding causes and the need for change</a:t>
              </a:r>
              <a:endParaRPr lang="en-AU" sz="1400" dirty="0"/>
            </a:p>
          </p:txBody>
        </p:sp>
        <p:sp>
          <p:nvSpPr>
            <p:cNvPr id="9" name="Right Arrow 5"/>
            <p:cNvSpPr>
              <a:spLocks noChangeArrowheads="1"/>
            </p:cNvSpPr>
            <p:nvPr/>
          </p:nvSpPr>
          <p:spPr bwMode="auto">
            <a:xfrm>
              <a:off x="2877931" y="312892"/>
              <a:ext cx="457109" cy="178142"/>
            </a:xfrm>
            <a:prstGeom prst="rightArrow">
              <a:avLst>
                <a:gd name="adj1" fmla="val 50000"/>
                <a:gd name="adj2" fmla="val 49997"/>
              </a:avLst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6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3314700" y="114300"/>
              <a:ext cx="13716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2000">
                  <a:solidFill>
                    <a:schemeClr val="tx1"/>
                  </a:solidFill>
                  <a:latin typeface="Arial" charset="0"/>
                  <a:ea typeface="ÇlÇr ñæí©" charset="0"/>
                  <a:cs typeface="ÇlÇr ñæí©" charset="0"/>
                </a:rPr>
                <a:t>Strategies, solutions and action plans that will deliver the changes required</a:t>
              </a:r>
              <a:endParaRPr lang="en-AU" sz="560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38216-A3DF-4EB5-8573-8D1A3496710C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">
            <a:extLst>
              <a:ext uri="{FF2B5EF4-FFF2-40B4-BE49-F238E27FC236}">
                <a16:creationId xmlns:a16="http://schemas.microsoft.com/office/drawing/2014/main" id="{36512415-DE8E-441D-804E-2683CAAD2C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2804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19256" cy="1080120"/>
          </a:xfrm>
        </p:spPr>
        <p:txBody>
          <a:bodyPr lIns="64291" tIns="32146" rIns="64291" bIns="32146"/>
          <a:lstStyle/>
          <a:p>
            <a:pPr eaLnBrk="1" hangingPunct="1"/>
            <a:r>
              <a:rPr lang="en-US" dirty="0">
                <a:latin typeface="Century Gothic" charset="0"/>
              </a:rPr>
              <a:t>Purpose – what could be included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510854"/>
          </a:xfrm>
        </p:spPr>
        <p:txBody>
          <a:bodyPr lIns="64291" tIns="32146" rIns="64291" bIns="32146"/>
          <a:lstStyle/>
          <a:p>
            <a:pPr marL="268998">
              <a:buClr>
                <a:srgbClr val="FF3300"/>
              </a:buClr>
              <a:buFont typeface="Arial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Name and description</a:t>
            </a:r>
          </a:p>
          <a:p>
            <a:pPr marL="268998">
              <a:buClr>
                <a:srgbClr val="FF3300"/>
              </a:buClr>
              <a:buFont typeface="Arial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Strategic Context</a:t>
            </a:r>
          </a:p>
          <a:p>
            <a:pPr marL="523485" lvl="1">
              <a:buClr>
                <a:srgbClr val="FF3300"/>
              </a:buClr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Links to strategic plans</a:t>
            </a:r>
          </a:p>
          <a:p>
            <a:pPr marL="523485" lvl="1">
              <a:buClr>
                <a:srgbClr val="FF3300"/>
              </a:buClr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Benefits to the council, to business, to residents</a:t>
            </a:r>
          </a:p>
          <a:p>
            <a:pPr marL="523485" lvl="1">
              <a:buClr>
                <a:srgbClr val="FF3300"/>
              </a:buClr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Legislation &amp; compliance</a:t>
            </a:r>
          </a:p>
          <a:p>
            <a:pPr marL="268998">
              <a:buClr>
                <a:srgbClr val="FF3300"/>
              </a:buClr>
              <a:buFont typeface="Arial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Define success and excellence</a:t>
            </a:r>
          </a:p>
          <a:p>
            <a:pPr marL="268998">
              <a:buClr>
                <a:srgbClr val="FF3300"/>
              </a:buClr>
              <a:buFont typeface="Arial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Outcomes and Objectives sought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1D586-73FB-448B-B470-0922866ECD23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8F833A6D-B001-417E-898D-61DD30D9EB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892053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7992888" cy="1111746"/>
          </a:xfrm>
        </p:spPr>
        <p:txBody>
          <a:bodyPr lIns="64291" tIns="32146" rIns="64291" bIns="32146"/>
          <a:lstStyle/>
          <a:p>
            <a:pPr eaLnBrk="1" hangingPunct="1"/>
            <a:r>
              <a:rPr lang="en-US" sz="3500" dirty="0">
                <a:latin typeface="Century Gothic" charset="0"/>
              </a:rPr>
              <a:t>Recent history – what could be included</a:t>
            </a:r>
          </a:p>
        </p:txBody>
      </p:sp>
      <p:sp>
        <p:nvSpPr>
          <p:cNvPr id="34818" name="Rectangle 4"/>
          <p:cNvSpPr>
            <a:spLocks noGrp="1" noChangeArrowheads="1"/>
          </p:cNvSpPr>
          <p:nvPr>
            <p:ph idx="1"/>
          </p:nvPr>
        </p:nvSpPr>
        <p:spPr>
          <a:xfrm>
            <a:off x="500062" y="2276872"/>
            <a:ext cx="8233172" cy="4409232"/>
          </a:xfrm>
        </p:spPr>
        <p:txBody>
          <a:bodyPr lIns="64291" tIns="32146" rIns="64291" bIns="32146"/>
          <a:lstStyle/>
          <a:p>
            <a:pPr lvl="0">
              <a:buFont typeface="Arial" charset="0"/>
              <a:buChar char="•"/>
            </a:pPr>
            <a:r>
              <a:rPr lang="en-AU" dirty="0"/>
              <a:t>Historical context behind the initiative – where has the need emerged from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AU" dirty="0"/>
              <a:t>Trends that have led to the need for this project being contemplated (trends in activity and workload, trends in technology, social and demographic trends)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AU" dirty="0"/>
              <a:t>Recent events that highlight an issue or opportunity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AU" dirty="0"/>
              <a:t>The age of existing assets, technology or outdated approaches may be relevant.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0662F-C019-4DFB-8761-0D76F0518AF1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A1954F81-AE56-42A4-BF5E-BDAA31D2F8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4287726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7499176" cy="648072"/>
          </a:xfrm>
        </p:spPr>
        <p:txBody>
          <a:bodyPr lIns="64291" tIns="32146" rIns="64291" bIns="32146"/>
          <a:lstStyle/>
          <a:p>
            <a:pPr eaLnBrk="1" hangingPunct="1"/>
            <a:r>
              <a:rPr lang="en-US" sz="3500" dirty="0">
                <a:latin typeface="Century Gothic" charset="0"/>
              </a:rPr>
              <a:t>Analysis – what could be included</a:t>
            </a:r>
          </a:p>
        </p:txBody>
      </p:sp>
      <p:sp>
        <p:nvSpPr>
          <p:cNvPr id="3686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510854"/>
          </a:xfrm>
        </p:spPr>
        <p:txBody>
          <a:bodyPr lIns="64291" tIns="32146" rIns="64291" bIns="32146"/>
          <a:lstStyle/>
          <a:p>
            <a:pPr lvl="0">
              <a:buFont typeface="Arial" charset="0"/>
              <a:buChar char="•"/>
            </a:pPr>
            <a:r>
              <a:rPr lang="en-US" dirty="0"/>
              <a:t>Analysis of the current or default state – what will happen without change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US" dirty="0"/>
              <a:t>Analysis of opportunities that have arisen that warrant change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US" dirty="0"/>
              <a:t>Evidence of activity, </a:t>
            </a:r>
            <a:r>
              <a:rPr lang="en-US" dirty="0" err="1"/>
              <a:t>utilisation</a:t>
            </a:r>
            <a:r>
              <a:rPr lang="en-US" dirty="0"/>
              <a:t>, workloads that highlight the need for change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FDCA3-FB1C-42BD-9AD3-68601281F9C0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BE9E33CA-E2D2-4486-8884-9CB9AFCA00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0561018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7499176" cy="648072"/>
          </a:xfrm>
        </p:spPr>
        <p:txBody>
          <a:bodyPr lIns="64291" tIns="32146" rIns="64291" bIns="32146"/>
          <a:lstStyle/>
          <a:p>
            <a:pPr eaLnBrk="1" hangingPunct="1"/>
            <a:r>
              <a:rPr lang="en-US" sz="3500" dirty="0">
                <a:latin typeface="Century Gothic" charset="0"/>
              </a:rPr>
              <a:t>Insight – what could be included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455414" y="2315021"/>
            <a:ext cx="8233172" cy="4326434"/>
          </a:xfrm>
        </p:spPr>
        <p:txBody>
          <a:bodyPr lIns="64291" tIns="32146" rIns="64291" bIns="32146"/>
          <a:lstStyle/>
          <a:p>
            <a:pPr lvl="0">
              <a:buFont typeface="Arial" charset="0"/>
              <a:buChar char="•"/>
            </a:pPr>
            <a:r>
              <a:rPr lang="en-GB" sz="2200" dirty="0"/>
              <a:t>A truth confirmed and restated – old information confirmed, truism</a:t>
            </a:r>
          </a:p>
          <a:p>
            <a:pPr lvl="0">
              <a:buFont typeface="Arial" charset="0"/>
              <a:buChar char="•"/>
            </a:pPr>
            <a:r>
              <a:rPr lang="en-GB" sz="2200" dirty="0"/>
              <a:t>Revelation – A discovery of why things are like they are - acceptance</a:t>
            </a:r>
          </a:p>
          <a:p>
            <a:pPr lvl="0">
              <a:buFont typeface="Arial" charset="0"/>
              <a:buChar char="•"/>
            </a:pPr>
            <a:r>
              <a:rPr lang="en-GB" sz="2200" dirty="0"/>
              <a:t>A realisation of the need to change</a:t>
            </a:r>
          </a:p>
          <a:p>
            <a:pPr lvl="0">
              <a:buFont typeface="Arial" charset="0"/>
              <a:buChar char="•"/>
            </a:pPr>
            <a:r>
              <a:rPr lang="en-GB" sz="2200" dirty="0"/>
              <a:t>Realisation of an opportunity</a:t>
            </a:r>
          </a:p>
          <a:p>
            <a:pPr lvl="0">
              <a:buFont typeface="Arial" charset="0"/>
              <a:buChar char="•"/>
            </a:pPr>
            <a:r>
              <a:rPr lang="en-GB" sz="2200" dirty="0"/>
              <a:t>A diagnosis</a:t>
            </a:r>
          </a:p>
          <a:p>
            <a:pPr lvl="0">
              <a:buFont typeface="Arial" charset="0"/>
              <a:buChar char="•"/>
            </a:pPr>
            <a:r>
              <a:rPr lang="en-GB" sz="2200" dirty="0"/>
              <a:t>The end-result of the evaluation of options or of evidence - judgement</a:t>
            </a:r>
          </a:p>
          <a:p>
            <a:pPr lvl="0">
              <a:buFont typeface="Arial" charset="0"/>
              <a:buChar char="•"/>
            </a:pPr>
            <a:r>
              <a:rPr lang="en-GB" sz="2200" dirty="0"/>
              <a:t>An ‘Ah ha’ moment – When several thoughts thread together and make sense.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44945-A654-4328-8242-4C07538716E1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5C24BCFC-F394-4C6B-B907-98F26B5799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2942515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7499176" cy="1080120"/>
          </a:xfrm>
        </p:spPr>
        <p:txBody>
          <a:bodyPr lIns="64291" tIns="32146" rIns="64291" bIns="32146"/>
          <a:lstStyle/>
          <a:p>
            <a:pPr eaLnBrk="1" hangingPunct="1"/>
            <a:r>
              <a:rPr lang="en-US" sz="3500" dirty="0">
                <a:latin typeface="Century Gothic" charset="0"/>
              </a:rPr>
              <a:t>Strategy – what could be included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229600" cy="4366838"/>
          </a:xfrm>
        </p:spPr>
        <p:txBody>
          <a:bodyPr lIns="64291" tIns="32146" rIns="64291" bIns="32146"/>
          <a:lstStyle/>
          <a:p>
            <a:pPr lvl="0">
              <a:buFont typeface="Arial" charset="0"/>
              <a:buChar char="•"/>
            </a:pPr>
            <a:r>
              <a:rPr lang="en-US" dirty="0"/>
              <a:t>Project Development Strategy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US" dirty="0"/>
              <a:t>Stakeholder lists and the Quality expectations of stakeholders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US" dirty="0"/>
              <a:t>Resource requirements – Budget and skill requirements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US" dirty="0"/>
              <a:t>Assumptions and constraints being made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US" dirty="0"/>
              <a:t>Risk assessment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4BF7B-418C-4441-A10C-CA7C7E7CBF38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8BEFB784-5E58-41C3-A89B-161936C2EF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358299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is project work different from operational (process) work?</a:t>
            </a:r>
          </a:p>
          <a:p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52278-D6C8-1448-BB90-D3D770BA5D62}"/>
              </a:ext>
            </a:extLst>
          </p:cNvPr>
          <p:cNvSpPr/>
          <p:nvPr/>
        </p:nvSpPr>
        <p:spPr>
          <a:xfrm>
            <a:off x="0" y="0"/>
            <a:ext cx="4788024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">
            <a:extLst>
              <a:ext uri="{FF2B5EF4-FFF2-40B4-BE49-F238E27FC236}">
                <a16:creationId xmlns:a16="http://schemas.microsoft.com/office/drawing/2014/main" id="{D62982A2-6F8C-144C-A2F7-95907619AB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30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9617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7499176" cy="1152128"/>
          </a:xfrm>
        </p:spPr>
        <p:txBody>
          <a:bodyPr lIns="64291" tIns="32146" rIns="64291" bIns="32146"/>
          <a:lstStyle/>
          <a:p>
            <a:pPr eaLnBrk="1" hangingPunct="1"/>
            <a:r>
              <a:rPr lang="en-US" sz="3500" dirty="0">
                <a:latin typeface="Century Gothic" charset="0"/>
              </a:rPr>
              <a:t>Execution – what could be included</a:t>
            </a:r>
          </a:p>
        </p:txBody>
      </p:sp>
      <p:sp>
        <p:nvSpPr>
          <p:cNvPr id="4301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564904"/>
            <a:ext cx="8229600" cy="4078806"/>
          </a:xfrm>
        </p:spPr>
        <p:txBody>
          <a:bodyPr lIns="64291" tIns="32146" rIns="64291" bIns="32146"/>
          <a:lstStyle/>
          <a:p>
            <a:pPr lvl="0">
              <a:buFont typeface="Arial" charset="0"/>
              <a:buChar char="•"/>
            </a:pPr>
            <a:r>
              <a:rPr lang="en-AU" dirty="0"/>
              <a:t>Project execution plan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AU" dirty="0"/>
              <a:t>Calendar of events and stages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AU" dirty="0"/>
              <a:t>Work Breakdown structure</a:t>
            </a:r>
            <a:endParaRPr lang="en-GB" dirty="0"/>
          </a:p>
          <a:p>
            <a:pPr lvl="0">
              <a:buFont typeface="Arial" charset="0"/>
              <a:buChar char="•"/>
            </a:pPr>
            <a:r>
              <a:rPr lang="en-AU" dirty="0"/>
              <a:t>Change management plan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D8925-17F1-4A0D-9385-AE5AA8C6F4FD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EB9B10F8-1F09-4FD4-948C-98C7D46D41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585222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vs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969CEB-8055-874E-ACE5-F47F3976C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8326"/>
              </p:ext>
            </p:extLst>
          </p:nvPr>
        </p:nvGraphicFramePr>
        <p:xfrm>
          <a:off x="467544" y="1628798"/>
          <a:ext cx="8064896" cy="486918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97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Project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Process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65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Unique - have not been done like this before</a:t>
                      </a:r>
                      <a:endParaRPr lang="en-US" sz="20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Do the same thing repeatedly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Are time limited with a start date &amp; end date. Projects come and go.</a:t>
                      </a:r>
                      <a:endParaRPr lang="en-US" sz="20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They are ongoing and at the core of the business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Create something new or to</a:t>
                      </a:r>
                      <a:r>
                        <a:rPr lang="en-AU" sz="1600" baseline="0" dirty="0">
                          <a:effectLst/>
                        </a:rPr>
                        <a:t> </a:t>
                      </a:r>
                      <a:r>
                        <a:rPr lang="en-AU" sz="1600" dirty="0">
                          <a:effectLst/>
                        </a:rPr>
                        <a:t>implement a change</a:t>
                      </a:r>
                      <a:endParaRPr lang="en-US" sz="20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Create value or deliver outputs by repeatedly performing a task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74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Project objectives and plans can be changed by whoever gives the approval</a:t>
                      </a:r>
                      <a:endParaRPr lang="en-US" sz="20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Processes can only be changed with significant investment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Projects create change</a:t>
                      </a:r>
                      <a:endParaRPr lang="en-US" sz="20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Standardised processes are usually designed to resist change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7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Aim to amplify variation or change</a:t>
                      </a:r>
                      <a:endParaRPr lang="en-US" sz="2000" b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Aim to reduce variation</a:t>
                      </a:r>
                      <a:endParaRPr lang="en-US" sz="2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B56D823-407A-43C2-8B9D-834EF9D1FB36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">
            <a:extLst>
              <a:ext uri="{FF2B5EF4-FFF2-40B4-BE49-F238E27FC236}">
                <a16:creationId xmlns:a16="http://schemas.microsoft.com/office/drawing/2014/main" id="{6B4D5F15-CBCF-4B5F-9FC4-337F4727FE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57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projects fit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7189"/>
              </p:ext>
            </p:extLst>
          </p:nvPr>
        </p:nvGraphicFramePr>
        <p:xfrm>
          <a:off x="1259632" y="1556792"/>
          <a:ext cx="6886575" cy="4653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9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52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Demands or requirements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Unusual, unique, mysterious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Special request for a service or product, unique customer or idea from leadership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Ideation, research and problem solving</a:t>
                      </a:r>
                      <a:endParaRPr lang="en-GB" sz="11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Disruption from competition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Adapting to changing demographics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Exploring a new IT system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Research projects and special projects</a:t>
                      </a:r>
                      <a:endParaRPr lang="en-GB" sz="11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Large scale and complex projects (e.g. organisational restructuring, implementing a new IT system, major infrastructure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AU" sz="11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Major Project</a:t>
                      </a:r>
                      <a:endParaRPr lang="en-GB" sz="11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53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Familiar &amp; regular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Serve customers, Produce monthly reports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Specified Process</a:t>
                      </a:r>
                      <a:endParaRPr lang="en-GB" sz="11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Regular high value transactions or events with a clear end-result (e.g. house-builder, produce annual report, conference/event management)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Specified Project </a:t>
                      </a:r>
                      <a:endParaRPr lang="en-GB" sz="11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high value projects or major events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en-AU" sz="11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Major Project</a:t>
                      </a:r>
                      <a:endParaRPr lang="en-GB" sz="11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6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Repeated and predictable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 volume of standard medium to low value transactions (e.g. retail store or library self-service, payroll processing)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Automated Process</a:t>
                      </a:r>
                      <a:endParaRPr lang="en-GB" sz="11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Smaller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Large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Large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1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110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Scale, level of disruption and risk to business</a:t>
                      </a:r>
                      <a:endParaRPr lang="en-GB" sz="1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C23B08D-8799-47D1-9DED-8922319438FB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">
            <a:extLst>
              <a:ext uri="{FF2B5EF4-FFF2-40B4-BE49-F238E27FC236}">
                <a16:creationId xmlns:a16="http://schemas.microsoft.com/office/drawing/2014/main" id="{D11363A8-5436-4DA5-A797-151F722E63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339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story of your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Use the project narrative template to document some details for your project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4D149-A359-4EA2-8D01-050732FA2C1D}"/>
              </a:ext>
            </a:extLst>
          </p:cNvPr>
          <p:cNvSpPr/>
          <p:nvPr/>
        </p:nvSpPr>
        <p:spPr>
          <a:xfrm>
            <a:off x="0" y="0"/>
            <a:ext cx="4823520" cy="6926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">
            <a:extLst>
              <a:ext uri="{FF2B5EF4-FFF2-40B4-BE49-F238E27FC236}">
                <a16:creationId xmlns:a16="http://schemas.microsoft.com/office/drawing/2014/main" id="{D6D96140-21C6-47A4-B695-0D01482FDA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7974"/>
            <a:ext cx="376504" cy="5027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294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D81643706B648894B2C3FE13894E2" ma:contentTypeVersion="15" ma:contentTypeDescription="Create a new document." ma:contentTypeScope="" ma:versionID="1ef8ea061cd42f4c49bf8f9bcad87a54">
  <xsd:schema xmlns:xsd="http://www.w3.org/2001/XMLSchema" xmlns:xs="http://www.w3.org/2001/XMLSchema" xmlns:p="http://schemas.microsoft.com/office/2006/metadata/properties" xmlns:ns2="770d65c3-7c7c-4380-bd50-70df5e95ddcc" xmlns:ns3="8abfb3c5-a117-4a6e-afac-558f6f3a6acd" targetNamespace="http://schemas.microsoft.com/office/2006/metadata/properties" ma:root="true" ma:fieldsID="750bc45b7548eafdcca479e48c9f7eba" ns2:_="" ns3:_="">
    <xsd:import namespace="770d65c3-7c7c-4380-bd50-70df5e95ddcc"/>
    <xsd:import namespace="8abfb3c5-a117-4a6e-afac-558f6f3a6a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d65c3-7c7c-4380-bd50-70df5e95ddc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0fb549bd-f1bf-4c0d-9318-48cb764019fa}" ma:internalName="TaxCatchAll" ma:showField="CatchAllData" ma:web="770d65c3-7c7c-4380-bd50-70df5e95d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fb3c5-a117-4a6e-afac-558f6f3a6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5d55ae3-8572-4cb7-af58-e7b446a7c2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0d65c3-7c7c-4380-bd50-70df5e95ddcc" xsi:nil="true"/>
    <lcf76f155ced4ddcb4097134ff3c332f xmlns="8abfb3c5-a117-4a6e-afac-558f6f3a6acd">
      <Terms xmlns="http://schemas.microsoft.com/office/infopath/2007/PartnerControls"/>
    </lcf76f155ced4ddcb4097134ff3c332f>
    <_dlc_DocId xmlns="770d65c3-7c7c-4380-bd50-70df5e95ddcc">DVDDA55576SS-1789308693-114135</_dlc_DocId>
    <_dlc_DocIdUrl xmlns="770d65c3-7c7c-4380-bd50-70df5e95ddcc">
      <Url>https://ipaa.sharepoint.com/sites/IPAA/_layouts/15/DocIdRedir.aspx?ID=DVDDA55576SS-1789308693-114135</Url>
      <Description>DVDDA55576SS-1789308693-114135</Description>
    </_dlc_DocIdUrl>
  </documentManagement>
</p:properties>
</file>

<file path=customXml/itemProps1.xml><?xml version="1.0" encoding="utf-8"?>
<ds:datastoreItem xmlns:ds="http://schemas.openxmlformats.org/officeDocument/2006/customXml" ds:itemID="{563639B9-1850-49A6-9228-6480D65D0FE5}"/>
</file>

<file path=customXml/itemProps2.xml><?xml version="1.0" encoding="utf-8"?>
<ds:datastoreItem xmlns:ds="http://schemas.openxmlformats.org/officeDocument/2006/customXml" ds:itemID="{746D5CAF-91CD-4104-A899-4633598C6C6C}"/>
</file>

<file path=customXml/itemProps3.xml><?xml version="1.0" encoding="utf-8"?>
<ds:datastoreItem xmlns:ds="http://schemas.openxmlformats.org/officeDocument/2006/customXml" ds:itemID="{148F046C-1C4A-484E-879B-BD708094244C}"/>
</file>

<file path=customXml/itemProps4.xml><?xml version="1.0" encoding="utf-8"?>
<ds:datastoreItem xmlns:ds="http://schemas.openxmlformats.org/officeDocument/2006/customXml" ds:itemID="{14FCB77D-23A0-4642-882B-3D97580612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26843</TotalTime>
  <Words>2616</Words>
  <Application>Microsoft Macintosh PowerPoint</Application>
  <PresentationFormat>On-screen Show (4:3)</PresentationFormat>
  <Paragraphs>544</Paragraphs>
  <Slides>60</Slides>
  <Notes>12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Arial Narrow</vt:lpstr>
      <vt:lpstr>Calibri</vt:lpstr>
      <vt:lpstr>Calibri Light</vt:lpstr>
      <vt:lpstr>Century Gothic</vt:lpstr>
      <vt:lpstr>Frutiger Neue LT Pro Cn Regular</vt:lpstr>
      <vt:lpstr>Frutiger Next Pro</vt:lpstr>
      <vt:lpstr>Georgia</vt:lpstr>
      <vt:lpstr>Segoe UI Historic</vt:lpstr>
      <vt:lpstr>Times</vt:lpstr>
      <vt:lpstr>Times New Roman</vt:lpstr>
      <vt:lpstr>Office Theme</vt:lpstr>
      <vt:lpstr>Document</vt:lpstr>
      <vt:lpstr>PowerPoint Presentation</vt:lpstr>
      <vt:lpstr>Welcome</vt:lpstr>
      <vt:lpstr>Overview</vt:lpstr>
      <vt:lpstr>Exercise – rank your work or project</vt:lpstr>
      <vt:lpstr>The Context for Projects</vt:lpstr>
      <vt:lpstr>Discussion</vt:lpstr>
      <vt:lpstr>Project vs Process</vt:lpstr>
      <vt:lpstr>Where projects fit</vt:lpstr>
      <vt:lpstr>What is the story of your project</vt:lpstr>
      <vt:lpstr>Overview</vt:lpstr>
      <vt:lpstr>Project Lifecycle</vt:lpstr>
      <vt:lpstr>Waterfall and Agile</vt:lpstr>
      <vt:lpstr>Beware the project over the hill</vt:lpstr>
      <vt:lpstr>Project Lifecycle</vt:lpstr>
      <vt:lpstr>Overview</vt:lpstr>
      <vt:lpstr>Project Initiation and Definition</vt:lpstr>
      <vt:lpstr>Definition &amp; Design – the Logic of our project</vt:lpstr>
      <vt:lpstr>Program Logic:  Approach</vt:lpstr>
      <vt:lpstr>How we think about our project</vt:lpstr>
      <vt:lpstr>For your project</vt:lpstr>
      <vt:lpstr>Clarify Scope</vt:lpstr>
      <vt:lpstr>In project initiation and design - Lets talk about scope</vt:lpstr>
      <vt:lpstr>Clarify Scope</vt:lpstr>
      <vt:lpstr>Who decides what?</vt:lpstr>
      <vt:lpstr>Stakeholders</vt:lpstr>
      <vt:lpstr>PowerPoint Presentation</vt:lpstr>
      <vt:lpstr>Justification</vt:lpstr>
      <vt:lpstr>Overview</vt:lpstr>
      <vt:lpstr>Project Planning</vt:lpstr>
      <vt:lpstr>Project Development Strategy</vt:lpstr>
      <vt:lpstr>Strategy – how we’ll go about change</vt:lpstr>
      <vt:lpstr>Work Breakdown Structure</vt:lpstr>
      <vt:lpstr>What does the Calendar look like?</vt:lpstr>
      <vt:lpstr>Dependencies &amp; the critical path</vt:lpstr>
      <vt:lpstr>Project Budget</vt:lpstr>
      <vt:lpstr>Developing a zero based budget</vt:lpstr>
      <vt:lpstr>BUDGETING</vt:lpstr>
      <vt:lpstr>Risk – what could possibly go wrong?</vt:lpstr>
      <vt:lpstr>Risk biases and effects </vt:lpstr>
      <vt:lpstr>Overview</vt:lpstr>
      <vt:lpstr>Project Delivery</vt:lpstr>
      <vt:lpstr>Activity</vt:lpstr>
      <vt:lpstr>My Day in ‘Deni'</vt:lpstr>
      <vt:lpstr>My Day in ‘Deni'</vt:lpstr>
      <vt:lpstr>Adapting</vt:lpstr>
      <vt:lpstr>Trade offs</vt:lpstr>
      <vt:lpstr>What else could be renegotiated</vt:lpstr>
      <vt:lpstr>Project Completion</vt:lpstr>
      <vt:lpstr>Post Implementation Review</vt:lpstr>
      <vt:lpstr>Overview</vt:lpstr>
      <vt:lpstr>Project Exhibits</vt:lpstr>
      <vt:lpstr>Communication Plan</vt:lpstr>
      <vt:lpstr>Project Articulation - PRAISE</vt:lpstr>
      <vt:lpstr>Insight is at the heart</vt:lpstr>
      <vt:lpstr>Purpose – what could be included</vt:lpstr>
      <vt:lpstr>Recent history – what could be included</vt:lpstr>
      <vt:lpstr>Analysis – what could be included</vt:lpstr>
      <vt:lpstr>Insight – what could be included</vt:lpstr>
      <vt:lpstr>Strategy – what could be included</vt:lpstr>
      <vt:lpstr>Execution – what could be included</vt:lpstr>
    </vt:vector>
  </TitlesOfParts>
  <Company> IPAA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IPAA</dc:creator>
  <cp:lastModifiedBy>Mark Priadko</cp:lastModifiedBy>
  <cp:revision>270</cp:revision>
  <dcterms:created xsi:type="dcterms:W3CDTF">2010-11-25T03:09:18Z</dcterms:created>
  <dcterms:modified xsi:type="dcterms:W3CDTF">2025-07-02T23:12:24Z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0x010100EF8D81643706B648894B2C3FE13894E2</vt:lpwstr>
  </property>
  <property fmtid="{D5CDD505-2E9C-101B-9397-08002B2CF9AE}" pid="3" name="_dlc_DocIdItemGuid">
    <vt:lpwstr>f72b8264-5a0d-4ab9-ab50-7911038f3265</vt:lpwstr>
  </property>
</Properties>
</file>