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4" r:id="rId5"/>
  </p:sldMasterIdLst>
  <p:notesMasterIdLst>
    <p:notesMasterId r:id="rId57"/>
  </p:notesMasterIdLst>
  <p:handoutMasterIdLst>
    <p:handoutMasterId r:id="rId58"/>
  </p:handoutMasterIdLst>
  <p:sldIdLst>
    <p:sldId id="256" r:id="rId6"/>
    <p:sldId id="266" r:id="rId7"/>
    <p:sldId id="288" r:id="rId8"/>
    <p:sldId id="384" r:id="rId9"/>
    <p:sldId id="457" r:id="rId10"/>
    <p:sldId id="315" r:id="rId11"/>
    <p:sldId id="290" r:id="rId12"/>
    <p:sldId id="380" r:id="rId13"/>
    <p:sldId id="381" r:id="rId14"/>
    <p:sldId id="458" r:id="rId15"/>
    <p:sldId id="446" r:id="rId16"/>
    <p:sldId id="379" r:id="rId17"/>
    <p:sldId id="324" r:id="rId18"/>
    <p:sldId id="289" r:id="rId19"/>
    <p:sldId id="460" r:id="rId20"/>
    <p:sldId id="326" r:id="rId21"/>
    <p:sldId id="448" r:id="rId22"/>
    <p:sldId id="449" r:id="rId23"/>
    <p:sldId id="389" r:id="rId24"/>
    <p:sldId id="461" r:id="rId25"/>
    <p:sldId id="450" r:id="rId26"/>
    <p:sldId id="451" r:id="rId27"/>
    <p:sldId id="435" r:id="rId28"/>
    <p:sldId id="385" r:id="rId29"/>
    <p:sldId id="443" r:id="rId30"/>
    <p:sldId id="386" r:id="rId31"/>
    <p:sldId id="387" r:id="rId32"/>
    <p:sldId id="327" r:id="rId33"/>
    <p:sldId id="436" r:id="rId34"/>
    <p:sldId id="437" r:id="rId35"/>
    <p:sldId id="438" r:id="rId36"/>
    <p:sldId id="329" r:id="rId37"/>
    <p:sldId id="439" r:id="rId38"/>
    <p:sldId id="332" r:id="rId39"/>
    <p:sldId id="452" r:id="rId40"/>
    <p:sldId id="453" r:id="rId41"/>
    <p:sldId id="454" r:id="rId42"/>
    <p:sldId id="455" r:id="rId43"/>
    <p:sldId id="441" r:id="rId44"/>
    <p:sldId id="456" r:id="rId45"/>
    <p:sldId id="321" r:id="rId46"/>
    <p:sldId id="442" r:id="rId47"/>
    <p:sldId id="318" r:id="rId48"/>
    <p:sldId id="375" r:id="rId49"/>
    <p:sldId id="396" r:id="rId50"/>
    <p:sldId id="258" r:id="rId51"/>
    <p:sldId id="260" r:id="rId52"/>
    <p:sldId id="261" r:id="rId53"/>
    <p:sldId id="263" r:id="rId54"/>
    <p:sldId id="264" r:id="rId55"/>
    <p:sldId id="265" r:id="rId5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EB9"/>
    <a:srgbClr val="B69287"/>
    <a:srgbClr val="D28E80"/>
    <a:srgbClr val="B9BABD"/>
    <a:srgbClr val="B1ACA6"/>
    <a:srgbClr val="9694AC"/>
    <a:srgbClr val="D2BA92"/>
    <a:srgbClr val="AE9281"/>
    <a:srgbClr val="FF865F"/>
    <a:srgbClr val="929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56" autoAdjust="0"/>
    <p:restoredTop sz="94712" autoAdjust="0"/>
  </p:normalViewPr>
  <p:slideViewPr>
    <p:cSldViewPr snapToGrid="0">
      <p:cViewPr varScale="1">
        <p:scale>
          <a:sx n="54" d="100"/>
          <a:sy n="54" d="100"/>
        </p:scale>
        <p:origin x="576" y="5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9D6BB-AF4B-1D48-9386-F3E09E1EF3DA}" type="doc">
      <dgm:prSet loTypeId="urn:microsoft.com/office/officeart/2005/8/layout/pyramid2" loCatId="" qsTypeId="urn:microsoft.com/office/officeart/2005/8/quickstyle/simple4" qsCatId="simple" csTypeId="urn:microsoft.com/office/officeart/2005/8/colors/accent1_2" csCatId="accent1" phldr="1"/>
      <dgm:spPr/>
      <dgm:t>
        <a:bodyPr/>
        <a:lstStyle/>
        <a:p>
          <a:endParaRPr lang="en-GB"/>
        </a:p>
      </dgm:t>
    </dgm:pt>
    <dgm:pt modelId="{351859F7-D838-B644-A0E8-92766F5BAB0C}">
      <dgm:prSet phldrT="[Text]"/>
      <dgm:spPr/>
      <dgm:t>
        <a:bodyPr/>
        <a:lstStyle/>
        <a:p>
          <a:r>
            <a:rPr lang="en-AU"/>
            <a:t>Overview and headlines</a:t>
          </a:r>
        </a:p>
      </dgm:t>
    </dgm:pt>
    <dgm:pt modelId="{34EC00AC-F976-0E4A-B59E-F129CA5C5FD9}" type="parTrans" cxnId="{D9DAC960-B0F4-F040-8979-6C630652EADC}">
      <dgm:prSet/>
      <dgm:spPr/>
      <dgm:t>
        <a:bodyPr/>
        <a:lstStyle/>
        <a:p>
          <a:endParaRPr lang="en-AU"/>
        </a:p>
      </dgm:t>
    </dgm:pt>
    <dgm:pt modelId="{1EAF9AE9-5D7E-264F-9E38-359C3B21BD44}" type="sibTrans" cxnId="{D9DAC960-B0F4-F040-8979-6C630652EADC}">
      <dgm:prSet/>
      <dgm:spPr/>
      <dgm:t>
        <a:bodyPr/>
        <a:lstStyle/>
        <a:p>
          <a:endParaRPr lang="en-AU"/>
        </a:p>
      </dgm:t>
    </dgm:pt>
    <dgm:pt modelId="{AB38E110-7C53-0A45-BEE2-2606788CD714}">
      <dgm:prSet phldrT="[Text]"/>
      <dgm:spPr/>
      <dgm:t>
        <a:bodyPr/>
        <a:lstStyle/>
        <a:p>
          <a:r>
            <a:rPr lang="en-AU" dirty="0"/>
            <a:t>Results by team or line</a:t>
          </a:r>
        </a:p>
      </dgm:t>
    </dgm:pt>
    <dgm:pt modelId="{1D34C806-6A7A-2C4E-9B1A-28197220C6F0}" type="parTrans" cxnId="{D81E9A53-FDF3-4842-888F-48911A2FA0F4}">
      <dgm:prSet/>
      <dgm:spPr/>
      <dgm:t>
        <a:bodyPr/>
        <a:lstStyle/>
        <a:p>
          <a:endParaRPr lang="en-AU"/>
        </a:p>
      </dgm:t>
    </dgm:pt>
    <dgm:pt modelId="{26701991-2F27-D848-991D-2398768416B9}" type="sibTrans" cxnId="{D81E9A53-FDF3-4842-888F-48911A2FA0F4}">
      <dgm:prSet/>
      <dgm:spPr/>
      <dgm:t>
        <a:bodyPr/>
        <a:lstStyle/>
        <a:p>
          <a:endParaRPr lang="en-AU"/>
        </a:p>
      </dgm:t>
    </dgm:pt>
    <dgm:pt modelId="{0E50E502-9217-AA45-B638-B3C6E569F94E}">
      <dgm:prSet phldrT="[Text]"/>
      <dgm:spPr/>
      <dgm:t>
        <a:bodyPr/>
        <a:lstStyle/>
        <a:p>
          <a:r>
            <a:rPr lang="en-AU" dirty="0"/>
            <a:t>Results for each team or line</a:t>
          </a:r>
        </a:p>
      </dgm:t>
    </dgm:pt>
    <dgm:pt modelId="{5C24E14E-9705-D841-8530-7335BBA1B6C5}" type="parTrans" cxnId="{09289E14-A0DE-AF4C-B8D3-584A70788FAF}">
      <dgm:prSet/>
      <dgm:spPr/>
      <dgm:t>
        <a:bodyPr/>
        <a:lstStyle/>
        <a:p>
          <a:endParaRPr lang="en-AU"/>
        </a:p>
      </dgm:t>
    </dgm:pt>
    <dgm:pt modelId="{B8F00C1A-8C48-5A44-A4EA-0FF1E5956CFE}" type="sibTrans" cxnId="{09289E14-A0DE-AF4C-B8D3-584A70788FAF}">
      <dgm:prSet/>
      <dgm:spPr/>
      <dgm:t>
        <a:bodyPr/>
        <a:lstStyle/>
        <a:p>
          <a:endParaRPr lang="en-AU"/>
        </a:p>
      </dgm:t>
    </dgm:pt>
    <dgm:pt modelId="{4AD58120-D941-944F-9C63-A68BFB7D1EC2}">
      <dgm:prSet phldrT="[Text]"/>
      <dgm:spPr/>
      <dgm:t>
        <a:bodyPr/>
        <a:lstStyle/>
        <a:p>
          <a:r>
            <a:rPr lang="en-AU" dirty="0"/>
            <a:t>Detailed supplementary information</a:t>
          </a:r>
        </a:p>
      </dgm:t>
    </dgm:pt>
    <dgm:pt modelId="{0DAFDE8C-D6C3-484C-AC6E-94ECA4EA3D03}" type="parTrans" cxnId="{501E5261-F481-5640-9146-C18CEC8B882C}">
      <dgm:prSet/>
      <dgm:spPr/>
      <dgm:t>
        <a:bodyPr/>
        <a:lstStyle/>
        <a:p>
          <a:endParaRPr lang="en-AU"/>
        </a:p>
      </dgm:t>
    </dgm:pt>
    <dgm:pt modelId="{4FA8183D-BC6B-5F48-AC27-D39DF78C0658}" type="sibTrans" cxnId="{501E5261-F481-5640-9146-C18CEC8B882C}">
      <dgm:prSet/>
      <dgm:spPr/>
      <dgm:t>
        <a:bodyPr/>
        <a:lstStyle/>
        <a:p>
          <a:endParaRPr lang="en-AU"/>
        </a:p>
      </dgm:t>
    </dgm:pt>
    <dgm:pt modelId="{2076A139-EE0D-2C40-A5A0-52F6FC6F6E23}" type="pres">
      <dgm:prSet presAssocID="{B5F9D6BB-AF4B-1D48-9386-F3E09E1EF3DA}" presName="compositeShape" presStyleCnt="0">
        <dgm:presLayoutVars>
          <dgm:dir/>
          <dgm:resizeHandles/>
        </dgm:presLayoutVars>
      </dgm:prSet>
      <dgm:spPr/>
    </dgm:pt>
    <dgm:pt modelId="{A1E28BCE-6830-A041-B375-9B0EFCE3FEA7}" type="pres">
      <dgm:prSet presAssocID="{B5F9D6BB-AF4B-1D48-9386-F3E09E1EF3DA}" presName="pyramid" presStyleLbl="node1" presStyleIdx="0" presStyleCnt="1"/>
      <dgm:spPr>
        <a:noFill/>
        <a:ln>
          <a:solidFill>
            <a:schemeClr val="tx1"/>
          </a:solidFill>
        </a:ln>
      </dgm:spPr>
    </dgm:pt>
    <dgm:pt modelId="{31B1A20C-E30A-FC4C-BF54-5FE23BE5E57A}" type="pres">
      <dgm:prSet presAssocID="{B5F9D6BB-AF4B-1D48-9386-F3E09E1EF3DA}" presName="theList" presStyleCnt="0"/>
      <dgm:spPr/>
    </dgm:pt>
    <dgm:pt modelId="{B3EAD9C8-F09E-F44E-AFEF-7C9049EA0FCC}" type="pres">
      <dgm:prSet presAssocID="{351859F7-D838-B644-A0E8-92766F5BAB0C}" presName="aNode" presStyleLbl="fgAcc1" presStyleIdx="0" presStyleCnt="4" custLinFactX="-41705" custLinFactNeighborX="-100000" custLinFactNeighborY="-92701">
        <dgm:presLayoutVars>
          <dgm:bulletEnabled val="1"/>
        </dgm:presLayoutVars>
      </dgm:prSet>
      <dgm:spPr/>
    </dgm:pt>
    <dgm:pt modelId="{6C10F1BC-C047-0C4C-A9B9-97C3A08E55E4}" type="pres">
      <dgm:prSet presAssocID="{351859F7-D838-B644-A0E8-92766F5BAB0C}" presName="aSpace" presStyleCnt="0"/>
      <dgm:spPr/>
    </dgm:pt>
    <dgm:pt modelId="{19F8CE32-A684-0A42-B57B-C7765F0B99A0}" type="pres">
      <dgm:prSet presAssocID="{AB38E110-7C53-0A45-BEE2-2606788CD714}" presName="aNode" presStyleLbl="fgAcc1" presStyleIdx="1" presStyleCnt="4" custLinFactX="-42545" custLinFactNeighborX="-100000" custLinFactNeighborY="96329">
        <dgm:presLayoutVars>
          <dgm:bulletEnabled val="1"/>
        </dgm:presLayoutVars>
      </dgm:prSet>
      <dgm:spPr/>
    </dgm:pt>
    <dgm:pt modelId="{D90A1753-B2CF-8E4E-B0A9-53152231637C}" type="pres">
      <dgm:prSet presAssocID="{AB38E110-7C53-0A45-BEE2-2606788CD714}" presName="aSpace" presStyleCnt="0"/>
      <dgm:spPr/>
    </dgm:pt>
    <dgm:pt modelId="{15EB7BD3-BEDB-D541-B8CA-FCE63D4A55A6}" type="pres">
      <dgm:prSet presAssocID="{0E50E502-9217-AA45-B638-B3C6E569F94E}" presName="aNode" presStyleLbl="fgAcc1" presStyleIdx="2" presStyleCnt="4" custLinFactX="-42142" custLinFactY="15023" custLinFactNeighborX="-100000" custLinFactNeighborY="100000">
        <dgm:presLayoutVars>
          <dgm:bulletEnabled val="1"/>
        </dgm:presLayoutVars>
      </dgm:prSet>
      <dgm:spPr/>
    </dgm:pt>
    <dgm:pt modelId="{9DA6BB36-64E6-2242-B2F0-FDC4365F95E0}" type="pres">
      <dgm:prSet presAssocID="{0E50E502-9217-AA45-B638-B3C6E569F94E}" presName="aSpace" presStyleCnt="0"/>
      <dgm:spPr/>
    </dgm:pt>
    <dgm:pt modelId="{1AE4CB28-A34E-AC41-8EC7-3C8AC043EF65}" type="pres">
      <dgm:prSet presAssocID="{4AD58120-D941-944F-9C63-A68BFB7D1EC2}" presName="aNode" presStyleLbl="fgAcc1" presStyleIdx="3" presStyleCnt="4" custLinFactX="-40462" custLinFactY="39722" custLinFactNeighborX="-100000" custLinFactNeighborY="100000">
        <dgm:presLayoutVars>
          <dgm:bulletEnabled val="1"/>
        </dgm:presLayoutVars>
      </dgm:prSet>
      <dgm:spPr/>
    </dgm:pt>
    <dgm:pt modelId="{1ECE9D3F-0577-8C49-AE2C-E88763AEEC0D}" type="pres">
      <dgm:prSet presAssocID="{4AD58120-D941-944F-9C63-A68BFB7D1EC2}" presName="aSpace" presStyleCnt="0"/>
      <dgm:spPr/>
    </dgm:pt>
  </dgm:ptLst>
  <dgm:cxnLst>
    <dgm:cxn modelId="{09289E14-A0DE-AF4C-B8D3-584A70788FAF}" srcId="{B5F9D6BB-AF4B-1D48-9386-F3E09E1EF3DA}" destId="{0E50E502-9217-AA45-B638-B3C6E569F94E}" srcOrd="2" destOrd="0" parTransId="{5C24E14E-9705-D841-8530-7335BBA1B6C5}" sibTransId="{B8F00C1A-8C48-5A44-A4EA-0FF1E5956CFE}"/>
    <dgm:cxn modelId="{999E7A23-24C7-E64C-BF59-52CB043CE243}" type="presOf" srcId="{4AD58120-D941-944F-9C63-A68BFB7D1EC2}" destId="{1AE4CB28-A34E-AC41-8EC7-3C8AC043EF65}" srcOrd="0" destOrd="0" presId="urn:microsoft.com/office/officeart/2005/8/layout/pyramid2"/>
    <dgm:cxn modelId="{72E5FF30-5315-F94E-AA71-E697A52D907F}" type="presOf" srcId="{B5F9D6BB-AF4B-1D48-9386-F3E09E1EF3DA}" destId="{2076A139-EE0D-2C40-A5A0-52F6FC6F6E23}" srcOrd="0" destOrd="0" presId="urn:microsoft.com/office/officeart/2005/8/layout/pyramid2"/>
    <dgm:cxn modelId="{081CD838-A7A5-AF4C-A8F5-20E045777513}" type="presOf" srcId="{0E50E502-9217-AA45-B638-B3C6E569F94E}" destId="{15EB7BD3-BEDB-D541-B8CA-FCE63D4A55A6}" srcOrd="0" destOrd="0" presId="urn:microsoft.com/office/officeart/2005/8/layout/pyramid2"/>
    <dgm:cxn modelId="{D81E9A53-FDF3-4842-888F-48911A2FA0F4}" srcId="{B5F9D6BB-AF4B-1D48-9386-F3E09E1EF3DA}" destId="{AB38E110-7C53-0A45-BEE2-2606788CD714}" srcOrd="1" destOrd="0" parTransId="{1D34C806-6A7A-2C4E-9B1A-28197220C6F0}" sibTransId="{26701991-2F27-D848-991D-2398768416B9}"/>
    <dgm:cxn modelId="{CCC54A57-7C44-654E-AC00-12792603497C}" type="presOf" srcId="{AB38E110-7C53-0A45-BEE2-2606788CD714}" destId="{19F8CE32-A684-0A42-B57B-C7765F0B99A0}" srcOrd="0" destOrd="0" presId="urn:microsoft.com/office/officeart/2005/8/layout/pyramid2"/>
    <dgm:cxn modelId="{D9DAC960-B0F4-F040-8979-6C630652EADC}" srcId="{B5F9D6BB-AF4B-1D48-9386-F3E09E1EF3DA}" destId="{351859F7-D838-B644-A0E8-92766F5BAB0C}" srcOrd="0" destOrd="0" parTransId="{34EC00AC-F976-0E4A-B59E-F129CA5C5FD9}" sibTransId="{1EAF9AE9-5D7E-264F-9E38-359C3B21BD44}"/>
    <dgm:cxn modelId="{501E5261-F481-5640-9146-C18CEC8B882C}" srcId="{B5F9D6BB-AF4B-1D48-9386-F3E09E1EF3DA}" destId="{4AD58120-D941-944F-9C63-A68BFB7D1EC2}" srcOrd="3" destOrd="0" parTransId="{0DAFDE8C-D6C3-484C-AC6E-94ECA4EA3D03}" sibTransId="{4FA8183D-BC6B-5F48-AC27-D39DF78C0658}"/>
    <dgm:cxn modelId="{ADA0E978-E6E9-8946-974E-976B042A6586}" type="presOf" srcId="{351859F7-D838-B644-A0E8-92766F5BAB0C}" destId="{B3EAD9C8-F09E-F44E-AFEF-7C9049EA0FCC}" srcOrd="0" destOrd="0" presId="urn:microsoft.com/office/officeart/2005/8/layout/pyramid2"/>
    <dgm:cxn modelId="{4D01C0FE-1B44-6D47-BCD5-9974120AF47A}" type="presParOf" srcId="{2076A139-EE0D-2C40-A5A0-52F6FC6F6E23}" destId="{A1E28BCE-6830-A041-B375-9B0EFCE3FEA7}" srcOrd="0" destOrd="0" presId="urn:microsoft.com/office/officeart/2005/8/layout/pyramid2"/>
    <dgm:cxn modelId="{B043B87C-9C2D-B64A-95DE-753E279ED714}" type="presParOf" srcId="{2076A139-EE0D-2C40-A5A0-52F6FC6F6E23}" destId="{31B1A20C-E30A-FC4C-BF54-5FE23BE5E57A}" srcOrd="1" destOrd="0" presId="urn:microsoft.com/office/officeart/2005/8/layout/pyramid2"/>
    <dgm:cxn modelId="{C25FA8D4-75C3-594C-A9ED-FC2E951967EA}" type="presParOf" srcId="{31B1A20C-E30A-FC4C-BF54-5FE23BE5E57A}" destId="{B3EAD9C8-F09E-F44E-AFEF-7C9049EA0FCC}" srcOrd="0" destOrd="0" presId="urn:microsoft.com/office/officeart/2005/8/layout/pyramid2"/>
    <dgm:cxn modelId="{1B02BBFD-F036-A548-94C4-9FF85A2E1049}" type="presParOf" srcId="{31B1A20C-E30A-FC4C-BF54-5FE23BE5E57A}" destId="{6C10F1BC-C047-0C4C-A9B9-97C3A08E55E4}" srcOrd="1" destOrd="0" presId="urn:microsoft.com/office/officeart/2005/8/layout/pyramid2"/>
    <dgm:cxn modelId="{25C298F6-966C-F841-A98F-21C1A7C96110}" type="presParOf" srcId="{31B1A20C-E30A-FC4C-BF54-5FE23BE5E57A}" destId="{19F8CE32-A684-0A42-B57B-C7765F0B99A0}" srcOrd="2" destOrd="0" presId="urn:microsoft.com/office/officeart/2005/8/layout/pyramid2"/>
    <dgm:cxn modelId="{FC50D078-DB06-2F4C-9CEF-C83E720F7134}" type="presParOf" srcId="{31B1A20C-E30A-FC4C-BF54-5FE23BE5E57A}" destId="{D90A1753-B2CF-8E4E-B0A9-53152231637C}" srcOrd="3" destOrd="0" presId="urn:microsoft.com/office/officeart/2005/8/layout/pyramid2"/>
    <dgm:cxn modelId="{C7342A44-C9C1-DF42-8533-4991B5C42AAB}" type="presParOf" srcId="{31B1A20C-E30A-FC4C-BF54-5FE23BE5E57A}" destId="{15EB7BD3-BEDB-D541-B8CA-FCE63D4A55A6}" srcOrd="4" destOrd="0" presId="urn:microsoft.com/office/officeart/2005/8/layout/pyramid2"/>
    <dgm:cxn modelId="{414D46AC-E475-F249-A684-A44070D8720E}" type="presParOf" srcId="{31B1A20C-E30A-FC4C-BF54-5FE23BE5E57A}" destId="{9DA6BB36-64E6-2242-B2F0-FDC4365F95E0}" srcOrd="5" destOrd="0" presId="urn:microsoft.com/office/officeart/2005/8/layout/pyramid2"/>
    <dgm:cxn modelId="{102ADD26-BD6D-8B46-ADEE-87D17B09DD0C}" type="presParOf" srcId="{31B1A20C-E30A-FC4C-BF54-5FE23BE5E57A}" destId="{1AE4CB28-A34E-AC41-8EC7-3C8AC043EF65}" srcOrd="6" destOrd="0" presId="urn:microsoft.com/office/officeart/2005/8/layout/pyramid2"/>
    <dgm:cxn modelId="{2A854CDE-BC39-A946-BAF4-E7620921BDB0}" type="presParOf" srcId="{31B1A20C-E30A-FC4C-BF54-5FE23BE5E57A}" destId="{1ECE9D3F-0577-8C49-AE2C-E88763AEEC0D}"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28BCE-6830-A041-B375-9B0EFCE3FEA7}">
      <dsp:nvSpPr>
        <dsp:cNvPr id="0" name=""/>
        <dsp:cNvSpPr/>
      </dsp:nvSpPr>
      <dsp:spPr>
        <a:xfrm>
          <a:off x="2692050" y="0"/>
          <a:ext cx="5279389" cy="5279389"/>
        </a:xfrm>
        <a:prstGeom prst="triangle">
          <a:avLst/>
        </a:prstGeom>
        <a:noFill/>
        <a:ln>
          <a:solidFill>
            <a:schemeClr val="tx1"/>
          </a:solidFill>
        </a:ln>
        <a:effectLst/>
      </dsp:spPr>
      <dsp:style>
        <a:lnRef idx="0">
          <a:scrgbClr r="0" g="0" b="0"/>
        </a:lnRef>
        <a:fillRef idx="3">
          <a:scrgbClr r="0" g="0" b="0"/>
        </a:fillRef>
        <a:effectRef idx="2">
          <a:scrgbClr r="0" g="0" b="0"/>
        </a:effectRef>
        <a:fontRef idx="minor">
          <a:schemeClr val="lt1"/>
        </a:fontRef>
      </dsp:style>
    </dsp:sp>
    <dsp:sp modelId="{B3EAD9C8-F09E-F44E-AFEF-7C9049EA0FCC}">
      <dsp:nvSpPr>
        <dsp:cNvPr id="0" name=""/>
        <dsp:cNvSpPr/>
      </dsp:nvSpPr>
      <dsp:spPr>
        <a:xfrm>
          <a:off x="468992" y="419724"/>
          <a:ext cx="3431603" cy="93832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a:t>Overview and headlines</a:t>
          </a:r>
        </a:p>
      </dsp:txBody>
      <dsp:txXfrm>
        <a:off x="514797" y="465529"/>
        <a:ext cx="3339993" cy="846719"/>
      </dsp:txXfrm>
    </dsp:sp>
    <dsp:sp modelId="{19F8CE32-A684-0A42-B57B-C7765F0B99A0}">
      <dsp:nvSpPr>
        <dsp:cNvPr id="0" name=""/>
        <dsp:cNvSpPr/>
      </dsp:nvSpPr>
      <dsp:spPr>
        <a:xfrm>
          <a:off x="440166" y="1697060"/>
          <a:ext cx="3431603" cy="93832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t>Results by team or line</a:t>
          </a:r>
        </a:p>
      </dsp:txBody>
      <dsp:txXfrm>
        <a:off x="485971" y="1742865"/>
        <a:ext cx="3339993" cy="846719"/>
      </dsp:txXfrm>
    </dsp:sp>
    <dsp:sp modelId="{15EB7BD3-BEDB-D541-B8CA-FCE63D4A55A6}">
      <dsp:nvSpPr>
        <dsp:cNvPr id="0" name=""/>
        <dsp:cNvSpPr/>
      </dsp:nvSpPr>
      <dsp:spPr>
        <a:xfrm>
          <a:off x="453995" y="2897951"/>
          <a:ext cx="3431603" cy="93832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t>Results for each team or line</a:t>
          </a:r>
        </a:p>
      </dsp:txBody>
      <dsp:txXfrm>
        <a:off x="499800" y="2943756"/>
        <a:ext cx="3339993" cy="846719"/>
      </dsp:txXfrm>
    </dsp:sp>
    <dsp:sp modelId="{1AE4CB28-A34E-AC41-8EC7-3C8AC043EF65}">
      <dsp:nvSpPr>
        <dsp:cNvPr id="0" name=""/>
        <dsp:cNvSpPr/>
      </dsp:nvSpPr>
      <dsp:spPr>
        <a:xfrm>
          <a:off x="511646" y="4185329"/>
          <a:ext cx="3431603" cy="93832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AU" sz="2200" kern="1200" dirty="0"/>
            <a:t>Detailed supplementary information</a:t>
          </a:r>
        </a:p>
      </dsp:txBody>
      <dsp:txXfrm>
        <a:off x="557451" y="4231134"/>
        <a:ext cx="3339993" cy="846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38A7C2-DAE8-469F-BCDD-C598B19B26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7E8C55A-FC6D-4B7C-90D7-B1BC5E8973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6B0626-DFDD-43F9-863C-B7E95BA784F6}" type="datetimeFigureOut">
              <a:rPr lang="en-AU" smtClean="0"/>
              <a:t>29/8/2025</a:t>
            </a:fld>
            <a:endParaRPr lang="en-AU"/>
          </a:p>
        </p:txBody>
      </p:sp>
      <p:sp>
        <p:nvSpPr>
          <p:cNvPr id="4" name="Footer Placeholder 3">
            <a:extLst>
              <a:ext uri="{FF2B5EF4-FFF2-40B4-BE49-F238E27FC236}">
                <a16:creationId xmlns:a16="http://schemas.microsoft.com/office/drawing/2014/main" id="{9B926A6F-E612-4832-9F36-7FAF664FBD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249CBBB-1003-4CF0-8E65-DB38DB9F1A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0F33E4-E03B-4BE8-A6D2-B285196EF935}" type="slidenum">
              <a:rPr lang="en-AU" smtClean="0"/>
              <a:t>‹#›</a:t>
            </a:fld>
            <a:endParaRPr lang="en-AU"/>
          </a:p>
        </p:txBody>
      </p:sp>
    </p:spTree>
    <p:extLst>
      <p:ext uri="{BB962C8B-B14F-4D97-AF65-F5344CB8AC3E}">
        <p14:creationId xmlns:p14="http://schemas.microsoft.com/office/powerpoint/2010/main" val="35496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88E606D-2B96-47AB-A315-7B4E1F19A15A}"/>
              </a:ext>
            </a:extLst>
          </p:cNvPr>
          <p:cNvSpPr/>
          <p:nvPr userDrawn="1"/>
        </p:nvSpPr>
        <p:spPr>
          <a:xfrm>
            <a:off x="16758843" y="3457107"/>
            <a:ext cx="7636989" cy="3429798"/>
          </a:xfrm>
          <a:prstGeom prst="rect">
            <a:avLst/>
          </a:prstGeom>
          <a:solidFill>
            <a:srgbClr val="FF865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8" name="Image">
            <a:extLst>
              <a:ext uri="{FF2B5EF4-FFF2-40B4-BE49-F238E27FC236}">
                <a16:creationId xmlns:a16="http://schemas.microsoft.com/office/drawing/2014/main" id="{A3ABD553-6082-4DB2-9E6E-69C466702A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44030" y="8628722"/>
            <a:ext cx="3666615" cy="2759170"/>
          </a:xfrm>
          <a:prstGeom prst="rect">
            <a:avLst/>
          </a:prstGeom>
          <a:ln w="12700">
            <a:miter lim="400000"/>
          </a:ln>
        </p:spPr>
      </p:pic>
    </p:spTree>
    <p:extLst>
      <p:ext uri="{BB962C8B-B14F-4D97-AF65-F5344CB8AC3E}">
        <p14:creationId xmlns:p14="http://schemas.microsoft.com/office/powerpoint/2010/main" val="19893257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Content Slide - Whit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D0353D3-9DE4-44D0-AB40-D18275AFA0BA}"/>
              </a:ext>
            </a:extLst>
          </p:cNvPr>
          <p:cNvGrpSpPr/>
          <p:nvPr userDrawn="1"/>
        </p:nvGrpSpPr>
        <p:grpSpPr>
          <a:xfrm>
            <a:off x="0" y="-16934"/>
            <a:ext cx="24425618" cy="1631333"/>
            <a:chOff x="-29786" y="-14970"/>
            <a:chExt cx="24425618" cy="1631333"/>
          </a:xfrm>
        </p:grpSpPr>
        <p:sp>
          <p:nvSpPr>
            <p:cNvPr id="12" name="Rectangle">
              <a:extLst>
                <a:ext uri="{FF2B5EF4-FFF2-40B4-BE49-F238E27FC236}">
                  <a16:creationId xmlns:a16="http://schemas.microsoft.com/office/drawing/2014/main" id="{38BFA3F5-56E7-40DF-AE88-70EE48EE9357}"/>
                </a:ext>
              </a:extLst>
            </p:cNvPr>
            <p:cNvSpPr/>
            <p:nvPr userDrawn="1"/>
          </p:nvSpPr>
          <p:spPr>
            <a:xfrm>
              <a:off x="15299343" y="-14969"/>
              <a:ext cx="9096489" cy="1631332"/>
            </a:xfrm>
            <a:prstGeom prst="rect">
              <a:avLst/>
            </a:prstGeom>
            <a:solidFill>
              <a:srgbClr val="FF865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3" name="Rectangle">
              <a:extLst>
                <a:ext uri="{FF2B5EF4-FFF2-40B4-BE49-F238E27FC236}">
                  <a16:creationId xmlns:a16="http://schemas.microsoft.com/office/drawing/2014/main" id="{3F5F6B82-36CE-49D1-A0ED-F77ED33EBEF5}"/>
                </a:ext>
              </a:extLst>
            </p:cNvPr>
            <p:cNvSpPr/>
            <p:nvPr userDrawn="1"/>
          </p:nvSpPr>
          <p:spPr>
            <a:xfrm>
              <a:off x="-29786" y="-14970"/>
              <a:ext cx="15519052" cy="1631332"/>
            </a:xfrm>
            <a:prstGeom prst="rect">
              <a:avLst/>
            </a:prstGeom>
            <a:solidFill>
              <a:srgbClr val="71747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14" name="Image">
              <a:extLst>
                <a:ext uri="{FF2B5EF4-FFF2-40B4-BE49-F238E27FC236}">
                  <a16:creationId xmlns:a16="http://schemas.microsoft.com/office/drawing/2014/main" id="{644E75EA-DD9D-44D5-B195-3199C2F166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0458" y="406438"/>
              <a:ext cx="592766" cy="791470"/>
            </a:xfrm>
            <a:prstGeom prst="rect">
              <a:avLst/>
            </a:prstGeom>
            <a:ln w="12700">
              <a:miter lim="400000"/>
            </a:ln>
          </p:spPr>
        </p:pic>
        <p:sp>
          <p:nvSpPr>
            <p:cNvPr id="15" name="THE COGNITIVE…">
              <a:extLst>
                <a:ext uri="{FF2B5EF4-FFF2-40B4-BE49-F238E27FC236}">
                  <a16:creationId xmlns:a16="http://schemas.microsoft.com/office/drawing/2014/main" id="{B7002600-99E4-4322-90DD-985FA5B47DB8}"/>
                </a:ext>
              </a:extLst>
            </p:cNvPr>
            <p:cNvSpPr txBox="1"/>
            <p:nvPr userDrawn="1"/>
          </p:nvSpPr>
          <p:spPr>
            <a:xfrm>
              <a:off x="17921106" y="289213"/>
              <a:ext cx="32204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b="0">
                  <a:solidFill>
                    <a:srgbClr val="FFFFFF"/>
                  </a:solidFill>
                  <a:latin typeface="Futura Std Light"/>
                  <a:ea typeface="Futura Std Light"/>
                  <a:cs typeface="Futura Std Light"/>
                  <a:sym typeface="Futura Std Light"/>
                </a:defRPr>
              </a:pPr>
              <a:r>
                <a:rPr lang="en-AU" dirty="0"/>
                <a:t>SUPPORTING THE </a:t>
              </a:r>
            </a:p>
            <a:p>
              <a:pPr algn="l">
                <a:defRPr b="0">
                  <a:solidFill>
                    <a:srgbClr val="FFFFFF"/>
                  </a:solidFill>
                  <a:latin typeface="Futura Std Light"/>
                  <a:ea typeface="Futura Std Light"/>
                  <a:cs typeface="Futura Std Light"/>
                  <a:sym typeface="Futura Std Light"/>
                </a:defRPr>
              </a:pPr>
              <a:r>
                <a:rPr lang="en-AU" dirty="0"/>
                <a:t>PUBLIC SECTOR</a:t>
              </a:r>
              <a:endParaRPr dirty="0"/>
            </a:p>
          </p:txBody>
        </p:sp>
      </p:grpSp>
    </p:spTree>
    <p:extLst>
      <p:ext uri="{BB962C8B-B14F-4D97-AF65-F5344CB8AC3E}">
        <p14:creationId xmlns:p14="http://schemas.microsoft.com/office/powerpoint/2010/main" val="5528076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content slide - Grey 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03DDA397-C46E-4C19-9DC4-A925CD85CCB1}"/>
              </a:ext>
            </a:extLst>
          </p:cNvPr>
          <p:cNvSpPr/>
          <p:nvPr userDrawn="1"/>
        </p:nvSpPr>
        <p:spPr>
          <a:xfrm>
            <a:off x="0" y="0"/>
            <a:ext cx="24384001" cy="13716000"/>
          </a:xfrm>
          <a:prstGeom prst="rect">
            <a:avLst/>
          </a:prstGeom>
          <a:solidFill>
            <a:srgbClr val="BAB9BD"/>
          </a:solidFill>
          <a:ln w="12700">
            <a:miter lim="400000"/>
          </a:ln>
        </p:spPr>
        <p:txBody>
          <a:bodyPr lIns="0" tIns="0" rIns="0" bIns="0" anchor="ctr"/>
          <a:lstStyle/>
          <a:p>
            <a:pPr algn="l">
              <a:defRPr sz="3200" b="0">
                <a:solidFill>
                  <a:srgbClr val="BC8CA8"/>
                </a:solidFill>
                <a:latin typeface="+mn-lt"/>
                <a:ea typeface="+mn-ea"/>
                <a:cs typeface="+mn-cs"/>
                <a:sym typeface="Helvetica Neue Medium"/>
              </a:defRPr>
            </a:pPr>
            <a:endParaRPr/>
          </a:p>
        </p:txBody>
      </p:sp>
      <p:grpSp>
        <p:nvGrpSpPr>
          <p:cNvPr id="14" name="Group 13">
            <a:extLst>
              <a:ext uri="{FF2B5EF4-FFF2-40B4-BE49-F238E27FC236}">
                <a16:creationId xmlns:a16="http://schemas.microsoft.com/office/drawing/2014/main" id="{C1458CB9-555E-4D1C-AB5C-DA54C79C797E}"/>
              </a:ext>
            </a:extLst>
          </p:cNvPr>
          <p:cNvGrpSpPr/>
          <p:nvPr userDrawn="1"/>
        </p:nvGrpSpPr>
        <p:grpSpPr>
          <a:xfrm>
            <a:off x="0" y="-16933"/>
            <a:ext cx="24425618" cy="1631332"/>
            <a:chOff x="-29786" y="-14969"/>
            <a:chExt cx="24425618" cy="1631332"/>
          </a:xfrm>
        </p:grpSpPr>
        <p:sp>
          <p:nvSpPr>
            <p:cNvPr id="15" name="Rectangle">
              <a:extLst>
                <a:ext uri="{FF2B5EF4-FFF2-40B4-BE49-F238E27FC236}">
                  <a16:creationId xmlns:a16="http://schemas.microsoft.com/office/drawing/2014/main" id="{AA9CF21C-256F-447D-9E3D-9435BF7D06FB}"/>
                </a:ext>
              </a:extLst>
            </p:cNvPr>
            <p:cNvSpPr/>
            <p:nvPr userDrawn="1"/>
          </p:nvSpPr>
          <p:spPr>
            <a:xfrm>
              <a:off x="15299343" y="-14969"/>
              <a:ext cx="9096489" cy="1631332"/>
            </a:xfrm>
            <a:prstGeom prst="rect">
              <a:avLst/>
            </a:prstGeom>
            <a:solidFill>
              <a:srgbClr val="FF865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16" name="Rectangle">
              <a:extLst>
                <a:ext uri="{FF2B5EF4-FFF2-40B4-BE49-F238E27FC236}">
                  <a16:creationId xmlns:a16="http://schemas.microsoft.com/office/drawing/2014/main" id="{CC9BC6EA-4811-4058-B0D3-AF7D45A8DF85}"/>
                </a:ext>
              </a:extLst>
            </p:cNvPr>
            <p:cNvSpPr/>
            <p:nvPr userDrawn="1"/>
          </p:nvSpPr>
          <p:spPr>
            <a:xfrm>
              <a:off x="-29786" y="-5027"/>
              <a:ext cx="15519052" cy="1621389"/>
            </a:xfrm>
            <a:prstGeom prst="rect">
              <a:avLst/>
            </a:prstGeom>
            <a:solidFill>
              <a:srgbClr val="71747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17" name="Image">
              <a:extLst>
                <a:ext uri="{FF2B5EF4-FFF2-40B4-BE49-F238E27FC236}">
                  <a16:creationId xmlns:a16="http://schemas.microsoft.com/office/drawing/2014/main" id="{A2C26ABD-5C07-43D8-99DF-28966D3823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0458" y="406438"/>
              <a:ext cx="592766" cy="791470"/>
            </a:xfrm>
            <a:prstGeom prst="rect">
              <a:avLst/>
            </a:prstGeom>
            <a:ln w="12700">
              <a:miter lim="400000"/>
            </a:ln>
          </p:spPr>
        </p:pic>
        <p:sp>
          <p:nvSpPr>
            <p:cNvPr id="18" name="THE COGNITIVE…">
              <a:extLst>
                <a:ext uri="{FF2B5EF4-FFF2-40B4-BE49-F238E27FC236}">
                  <a16:creationId xmlns:a16="http://schemas.microsoft.com/office/drawing/2014/main" id="{E27CE2A3-947A-4855-A770-882E735BAEF1}"/>
                </a:ext>
              </a:extLst>
            </p:cNvPr>
            <p:cNvSpPr txBox="1"/>
            <p:nvPr userDrawn="1"/>
          </p:nvSpPr>
          <p:spPr>
            <a:xfrm>
              <a:off x="17921106" y="289213"/>
              <a:ext cx="32204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b="0">
                  <a:solidFill>
                    <a:srgbClr val="FFFFFF"/>
                  </a:solidFill>
                  <a:latin typeface="Futura Std Light"/>
                  <a:ea typeface="Futura Std Light"/>
                  <a:cs typeface="Futura Std Light"/>
                  <a:sym typeface="Futura Std Light"/>
                </a:defRPr>
              </a:pPr>
              <a:r>
                <a:rPr lang="en-AU" dirty="0"/>
                <a:t>SUPPORTING THE </a:t>
              </a:r>
            </a:p>
            <a:p>
              <a:pPr algn="l">
                <a:defRPr b="0">
                  <a:solidFill>
                    <a:srgbClr val="FFFFFF"/>
                  </a:solidFill>
                  <a:latin typeface="Futura Std Light"/>
                  <a:ea typeface="Futura Std Light"/>
                  <a:cs typeface="Futura Std Light"/>
                  <a:sym typeface="Futura Std Light"/>
                </a:defRPr>
              </a:pPr>
              <a:r>
                <a:rPr lang="en-AU" dirty="0"/>
                <a:t>PUBLIC SECTOR</a:t>
              </a:r>
              <a:endParaRPr dirty="0"/>
            </a:p>
          </p:txBody>
        </p:sp>
      </p:grpSp>
    </p:spTree>
    <p:extLst>
      <p:ext uri="{BB962C8B-B14F-4D97-AF65-F5344CB8AC3E}">
        <p14:creationId xmlns:p14="http://schemas.microsoft.com/office/powerpoint/2010/main" val="129268964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content slide - Grey 2">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6A6ECEA2-B0DF-4FFC-B2C9-63C42D80C50F}"/>
              </a:ext>
            </a:extLst>
          </p:cNvPr>
          <p:cNvSpPr/>
          <p:nvPr userDrawn="1"/>
        </p:nvSpPr>
        <p:spPr>
          <a:xfrm>
            <a:off x="0" y="0"/>
            <a:ext cx="24384001" cy="13716000"/>
          </a:xfrm>
          <a:prstGeom prst="rect">
            <a:avLst/>
          </a:prstGeom>
          <a:solidFill>
            <a:srgbClr val="BAB9BD"/>
          </a:solidFill>
          <a:ln w="12700">
            <a:miter lim="400000"/>
          </a:ln>
        </p:spPr>
        <p:txBody>
          <a:bodyPr lIns="0" tIns="0" rIns="0" bIns="0" anchor="ctr"/>
          <a:lstStyle/>
          <a:p>
            <a:pPr algn="l">
              <a:defRPr sz="3200" b="0">
                <a:solidFill>
                  <a:srgbClr val="BC8CA8"/>
                </a:solidFill>
                <a:latin typeface="+mn-lt"/>
                <a:ea typeface="+mn-ea"/>
                <a:cs typeface="+mn-cs"/>
                <a:sym typeface="Helvetica Neue Medium"/>
              </a:defRPr>
            </a:pPr>
            <a:endParaRPr/>
          </a:p>
        </p:txBody>
      </p:sp>
      <p:grpSp>
        <p:nvGrpSpPr>
          <p:cNvPr id="2" name="Group 1">
            <a:extLst>
              <a:ext uri="{FF2B5EF4-FFF2-40B4-BE49-F238E27FC236}">
                <a16:creationId xmlns:a16="http://schemas.microsoft.com/office/drawing/2014/main" id="{E26F2506-A0B9-49C5-9B9C-AEA0087F9139}"/>
              </a:ext>
            </a:extLst>
          </p:cNvPr>
          <p:cNvGrpSpPr/>
          <p:nvPr userDrawn="1"/>
        </p:nvGrpSpPr>
        <p:grpSpPr>
          <a:xfrm>
            <a:off x="0" y="12087623"/>
            <a:ext cx="24499771" cy="1628377"/>
            <a:chOff x="-29786" y="-12015"/>
            <a:chExt cx="24499771" cy="1628377"/>
          </a:xfrm>
        </p:grpSpPr>
        <p:sp>
          <p:nvSpPr>
            <p:cNvPr id="5" name="Rectangle">
              <a:extLst>
                <a:ext uri="{FF2B5EF4-FFF2-40B4-BE49-F238E27FC236}">
                  <a16:creationId xmlns:a16="http://schemas.microsoft.com/office/drawing/2014/main" id="{F57BC05E-FD19-415F-8215-EC4A2D7D5AAE}"/>
                </a:ext>
              </a:extLst>
            </p:cNvPr>
            <p:cNvSpPr/>
            <p:nvPr userDrawn="1"/>
          </p:nvSpPr>
          <p:spPr>
            <a:xfrm>
              <a:off x="-29786" y="-12014"/>
              <a:ext cx="15519052" cy="1621388"/>
            </a:xfrm>
            <a:prstGeom prst="rect">
              <a:avLst/>
            </a:prstGeom>
            <a:solidFill>
              <a:srgbClr val="71747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Rectangle">
              <a:extLst>
                <a:ext uri="{FF2B5EF4-FFF2-40B4-BE49-F238E27FC236}">
                  <a16:creationId xmlns:a16="http://schemas.microsoft.com/office/drawing/2014/main" id="{2C8AA655-6BA0-47FA-BAE6-07CF26880161}"/>
                </a:ext>
              </a:extLst>
            </p:cNvPr>
            <p:cNvSpPr/>
            <p:nvPr userDrawn="1"/>
          </p:nvSpPr>
          <p:spPr>
            <a:xfrm>
              <a:off x="15373496" y="-12015"/>
              <a:ext cx="9096489" cy="1628377"/>
            </a:xfrm>
            <a:prstGeom prst="rect">
              <a:avLst/>
            </a:prstGeom>
            <a:solidFill>
              <a:srgbClr val="FF865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7" name="Image">
              <a:extLst>
                <a:ext uri="{FF2B5EF4-FFF2-40B4-BE49-F238E27FC236}">
                  <a16:creationId xmlns:a16="http://schemas.microsoft.com/office/drawing/2014/main" id="{A5368625-171D-4AA4-9281-5FC5D557A7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0458" y="406438"/>
              <a:ext cx="592766" cy="791470"/>
            </a:xfrm>
            <a:prstGeom prst="rect">
              <a:avLst/>
            </a:prstGeom>
            <a:ln w="12700">
              <a:miter lim="400000"/>
            </a:ln>
          </p:spPr>
        </p:pic>
        <p:sp>
          <p:nvSpPr>
            <p:cNvPr id="8" name="THE COGNITIVE…">
              <a:extLst>
                <a:ext uri="{FF2B5EF4-FFF2-40B4-BE49-F238E27FC236}">
                  <a16:creationId xmlns:a16="http://schemas.microsoft.com/office/drawing/2014/main" id="{F94D9DD0-7682-4438-88FF-38931FA54181}"/>
                </a:ext>
              </a:extLst>
            </p:cNvPr>
            <p:cNvSpPr txBox="1"/>
            <p:nvPr userDrawn="1"/>
          </p:nvSpPr>
          <p:spPr>
            <a:xfrm>
              <a:off x="17921106" y="289213"/>
              <a:ext cx="32204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b="0">
                  <a:solidFill>
                    <a:srgbClr val="FFFFFF"/>
                  </a:solidFill>
                  <a:latin typeface="Futura Std Light"/>
                  <a:ea typeface="Futura Std Light"/>
                  <a:cs typeface="Futura Std Light"/>
                  <a:sym typeface="Futura Std Light"/>
                </a:defRPr>
              </a:pPr>
              <a:r>
                <a:rPr lang="en-AU" dirty="0"/>
                <a:t>SUPPORTING THE </a:t>
              </a:r>
            </a:p>
            <a:p>
              <a:pPr algn="l">
                <a:defRPr b="0">
                  <a:solidFill>
                    <a:srgbClr val="FFFFFF"/>
                  </a:solidFill>
                  <a:latin typeface="Futura Std Light"/>
                  <a:ea typeface="Futura Std Light"/>
                  <a:cs typeface="Futura Std Light"/>
                  <a:sym typeface="Futura Std Light"/>
                </a:defRPr>
              </a:pPr>
              <a:r>
                <a:rPr lang="en-AU" dirty="0"/>
                <a:t>PUBLIC SECTOR</a:t>
              </a:r>
              <a:endParaRPr dirty="0"/>
            </a:p>
          </p:txBody>
        </p:sp>
      </p:grpSp>
    </p:spTree>
    <p:extLst>
      <p:ext uri="{BB962C8B-B14F-4D97-AF65-F5344CB8AC3E}">
        <p14:creationId xmlns:p14="http://schemas.microsoft.com/office/powerpoint/2010/main" val="373123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content slide - White 1">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1666B7DA-4561-4196-9A99-61A85502D900}"/>
              </a:ext>
            </a:extLst>
          </p:cNvPr>
          <p:cNvSpPr/>
          <p:nvPr userDrawn="1"/>
        </p:nvSpPr>
        <p:spPr>
          <a:xfrm>
            <a:off x="-29786" y="-5026"/>
            <a:ext cx="15519052" cy="1614399"/>
          </a:xfrm>
          <a:prstGeom prst="rect">
            <a:avLst/>
          </a:prstGeom>
          <a:solidFill>
            <a:srgbClr val="71747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Rectangle">
            <a:extLst>
              <a:ext uri="{FF2B5EF4-FFF2-40B4-BE49-F238E27FC236}">
                <a16:creationId xmlns:a16="http://schemas.microsoft.com/office/drawing/2014/main" id="{6BD84E1D-6C40-4D39-A026-B0DEA7E81878}"/>
              </a:ext>
            </a:extLst>
          </p:cNvPr>
          <p:cNvSpPr/>
          <p:nvPr userDrawn="1"/>
        </p:nvSpPr>
        <p:spPr>
          <a:xfrm>
            <a:off x="15299343" y="1963"/>
            <a:ext cx="9096489" cy="1614399"/>
          </a:xfrm>
          <a:prstGeom prst="rect">
            <a:avLst/>
          </a:prstGeom>
          <a:solidFill>
            <a:srgbClr val="FF865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Image" descr="Image">
            <a:extLst>
              <a:ext uri="{FF2B5EF4-FFF2-40B4-BE49-F238E27FC236}">
                <a16:creationId xmlns:a16="http://schemas.microsoft.com/office/drawing/2014/main" id="{DA4F83D4-13D1-4DCF-BDB5-CE4EA92EBC6E}"/>
              </a:ext>
            </a:extLst>
          </p:cNvPr>
          <p:cNvPicPr>
            <a:picLocks noChangeAspect="1"/>
          </p:cNvPicPr>
          <p:nvPr userDrawn="1"/>
        </p:nvPicPr>
        <p:blipFill>
          <a:blip r:embed="rId2"/>
          <a:stretch>
            <a:fillRect/>
          </a:stretch>
        </p:blipFill>
        <p:spPr>
          <a:xfrm>
            <a:off x="13930458" y="406178"/>
            <a:ext cx="592766" cy="791991"/>
          </a:xfrm>
          <a:prstGeom prst="rect">
            <a:avLst/>
          </a:prstGeom>
          <a:ln w="12700">
            <a:miter lim="400000"/>
          </a:ln>
        </p:spPr>
      </p:pic>
      <p:sp>
        <p:nvSpPr>
          <p:cNvPr id="10" name="THE COGNITIVE…">
            <a:extLst>
              <a:ext uri="{FF2B5EF4-FFF2-40B4-BE49-F238E27FC236}">
                <a16:creationId xmlns:a16="http://schemas.microsoft.com/office/drawing/2014/main" id="{93D45F25-CE93-4902-A8C7-48A4638332E1}"/>
              </a:ext>
            </a:extLst>
          </p:cNvPr>
          <p:cNvSpPr txBox="1"/>
          <p:nvPr userDrawn="1"/>
        </p:nvSpPr>
        <p:spPr>
          <a:xfrm>
            <a:off x="17921106" y="289213"/>
            <a:ext cx="32204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b="0">
                <a:solidFill>
                  <a:srgbClr val="FFFFFF"/>
                </a:solidFill>
                <a:latin typeface="Futura Std Light"/>
                <a:ea typeface="Futura Std Light"/>
                <a:cs typeface="Futura Std Light"/>
                <a:sym typeface="Futura Std Light"/>
              </a:defRPr>
            </a:pPr>
            <a:r>
              <a:rPr lang="en-AU" dirty="0"/>
              <a:t>SUPPORTING THE </a:t>
            </a:r>
          </a:p>
          <a:p>
            <a:pPr algn="l">
              <a:defRPr b="0">
                <a:solidFill>
                  <a:srgbClr val="FFFFFF"/>
                </a:solidFill>
                <a:latin typeface="Futura Std Light"/>
                <a:ea typeface="Futura Std Light"/>
                <a:cs typeface="Futura Std Light"/>
                <a:sym typeface="Futura Std Light"/>
              </a:defRPr>
            </a:pPr>
            <a:r>
              <a:rPr lang="en-AU" dirty="0"/>
              <a:t>PUBLIC SECTOR</a:t>
            </a:r>
            <a:endParaRPr dirty="0"/>
          </a:p>
        </p:txBody>
      </p:sp>
    </p:spTree>
    <p:extLst>
      <p:ext uri="{BB962C8B-B14F-4D97-AF65-F5344CB8AC3E}">
        <p14:creationId xmlns:p14="http://schemas.microsoft.com/office/powerpoint/2010/main" val="317558186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content slide - White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65848C-4ECE-4610-8B38-5FBB209DA753}"/>
              </a:ext>
            </a:extLst>
          </p:cNvPr>
          <p:cNvGrpSpPr/>
          <p:nvPr userDrawn="1"/>
        </p:nvGrpSpPr>
        <p:grpSpPr>
          <a:xfrm>
            <a:off x="-41618" y="12213145"/>
            <a:ext cx="24425618" cy="1638322"/>
            <a:chOff x="-29786" y="-5026"/>
            <a:chExt cx="24425618" cy="1638322"/>
          </a:xfrm>
        </p:grpSpPr>
        <p:sp>
          <p:nvSpPr>
            <p:cNvPr id="10" name="Rectangle">
              <a:extLst>
                <a:ext uri="{FF2B5EF4-FFF2-40B4-BE49-F238E27FC236}">
                  <a16:creationId xmlns:a16="http://schemas.microsoft.com/office/drawing/2014/main" id="{3120EBB5-CE79-414B-A73B-7A7083EAEE97}"/>
                </a:ext>
              </a:extLst>
            </p:cNvPr>
            <p:cNvSpPr/>
            <p:nvPr userDrawn="1"/>
          </p:nvSpPr>
          <p:spPr>
            <a:xfrm>
              <a:off x="15299343" y="-5026"/>
              <a:ext cx="9096489" cy="1638322"/>
            </a:xfrm>
            <a:prstGeom prst="rect">
              <a:avLst/>
            </a:prstGeom>
            <a:solidFill>
              <a:srgbClr val="FF865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Rectangle">
              <a:extLst>
                <a:ext uri="{FF2B5EF4-FFF2-40B4-BE49-F238E27FC236}">
                  <a16:creationId xmlns:a16="http://schemas.microsoft.com/office/drawing/2014/main" id="{0C5FB655-3B26-4D34-B711-4C8FF84F1DDB}"/>
                </a:ext>
              </a:extLst>
            </p:cNvPr>
            <p:cNvSpPr/>
            <p:nvPr userDrawn="1"/>
          </p:nvSpPr>
          <p:spPr>
            <a:xfrm>
              <a:off x="-29786" y="-5026"/>
              <a:ext cx="15519052" cy="1621388"/>
            </a:xfrm>
            <a:prstGeom prst="rect">
              <a:avLst/>
            </a:prstGeom>
            <a:solidFill>
              <a:srgbClr val="71747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pic>
          <p:nvPicPr>
            <p:cNvPr id="8" name="Image">
              <a:extLst>
                <a:ext uri="{FF2B5EF4-FFF2-40B4-BE49-F238E27FC236}">
                  <a16:creationId xmlns:a16="http://schemas.microsoft.com/office/drawing/2014/main" id="{69F46BEA-79C6-4F2E-86AF-B176D52E10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30458" y="406438"/>
              <a:ext cx="592766" cy="791470"/>
            </a:xfrm>
            <a:prstGeom prst="rect">
              <a:avLst/>
            </a:prstGeom>
            <a:ln w="12700">
              <a:miter lim="400000"/>
            </a:ln>
          </p:spPr>
        </p:pic>
        <p:sp>
          <p:nvSpPr>
            <p:cNvPr id="9" name="THE COGNITIVE…">
              <a:extLst>
                <a:ext uri="{FF2B5EF4-FFF2-40B4-BE49-F238E27FC236}">
                  <a16:creationId xmlns:a16="http://schemas.microsoft.com/office/drawing/2014/main" id="{0F749B83-6571-45AB-8C95-81CF416C1490}"/>
                </a:ext>
              </a:extLst>
            </p:cNvPr>
            <p:cNvSpPr txBox="1"/>
            <p:nvPr userDrawn="1"/>
          </p:nvSpPr>
          <p:spPr>
            <a:xfrm>
              <a:off x="17921106" y="289213"/>
              <a:ext cx="32204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b="0">
                  <a:solidFill>
                    <a:srgbClr val="FFFFFF"/>
                  </a:solidFill>
                  <a:latin typeface="Futura Std Light"/>
                  <a:ea typeface="Futura Std Light"/>
                  <a:cs typeface="Futura Std Light"/>
                  <a:sym typeface="Futura Std Light"/>
                </a:defRPr>
              </a:pPr>
              <a:r>
                <a:rPr lang="en-AU" dirty="0"/>
                <a:t>SUPPORTING THE </a:t>
              </a:r>
            </a:p>
            <a:p>
              <a:pPr algn="l">
                <a:defRPr b="0">
                  <a:solidFill>
                    <a:srgbClr val="FFFFFF"/>
                  </a:solidFill>
                  <a:latin typeface="Futura Std Light"/>
                  <a:ea typeface="Futura Std Light"/>
                  <a:cs typeface="Futura Std Light"/>
                  <a:sym typeface="Futura Std Light"/>
                </a:defRPr>
              </a:pPr>
              <a:r>
                <a:rPr lang="en-AU" dirty="0"/>
                <a:t>PUBLIC SECTOR</a:t>
              </a:r>
              <a:endParaRPr dirty="0"/>
            </a:p>
          </p:txBody>
        </p:sp>
      </p:grpSp>
    </p:spTree>
    <p:extLst>
      <p:ext uri="{BB962C8B-B14F-4D97-AF65-F5344CB8AC3E}">
        <p14:creationId xmlns:p14="http://schemas.microsoft.com/office/powerpoint/2010/main" val="244060386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08D04058-1B1F-4323-8911-E23F1EB48851}"/>
              </a:ext>
            </a:extLst>
          </p:cNvPr>
          <p:cNvSpPr/>
          <p:nvPr userDrawn="1"/>
        </p:nvSpPr>
        <p:spPr>
          <a:xfrm>
            <a:off x="0" y="4981107"/>
            <a:ext cx="16810990" cy="3429798"/>
          </a:xfrm>
          <a:prstGeom prst="rect">
            <a:avLst/>
          </a:prstGeom>
          <a:solidFill>
            <a:srgbClr val="92939A"/>
          </a:solidFill>
          <a:ln w="12700">
            <a:miter lim="400000"/>
          </a:ln>
        </p:spPr>
        <p:txBody>
          <a:bodyPr lIns="0" tIns="0" rIns="0" bIns="0" anchor="ctr"/>
          <a:lstStyle/>
          <a:p>
            <a:pPr algn="l">
              <a:defRPr sz="3200" b="0">
                <a:solidFill>
                  <a:srgbClr val="FFFFFF"/>
                </a:solidFill>
                <a:latin typeface="+mn-lt"/>
                <a:ea typeface="+mn-ea"/>
                <a:cs typeface="+mn-cs"/>
                <a:sym typeface="Helvetica Neue Medium"/>
              </a:defRPr>
            </a:pPr>
            <a:endParaRPr/>
          </a:p>
        </p:txBody>
      </p:sp>
      <p:sp>
        <p:nvSpPr>
          <p:cNvPr id="5" name="Rectangle">
            <a:extLst>
              <a:ext uri="{FF2B5EF4-FFF2-40B4-BE49-F238E27FC236}">
                <a16:creationId xmlns:a16="http://schemas.microsoft.com/office/drawing/2014/main" id="{79961896-A11A-45DE-BC89-064643098A3C}"/>
              </a:ext>
            </a:extLst>
          </p:cNvPr>
          <p:cNvSpPr/>
          <p:nvPr userDrawn="1"/>
        </p:nvSpPr>
        <p:spPr>
          <a:xfrm>
            <a:off x="16799146" y="4981107"/>
            <a:ext cx="7636989" cy="3429798"/>
          </a:xfrm>
          <a:prstGeom prst="rect">
            <a:avLst/>
          </a:prstGeom>
          <a:solidFill>
            <a:srgbClr val="FF865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6" name="Image">
            <a:extLst>
              <a:ext uri="{FF2B5EF4-FFF2-40B4-BE49-F238E27FC236}">
                <a16:creationId xmlns:a16="http://schemas.microsoft.com/office/drawing/2014/main" id="{373E12BF-5F6C-4124-9FEF-D2B2FE837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19043" y="5777528"/>
            <a:ext cx="1618423" cy="2160943"/>
          </a:xfrm>
          <a:prstGeom prst="rect">
            <a:avLst/>
          </a:prstGeom>
          <a:ln w="12700">
            <a:miter lim="400000"/>
          </a:ln>
        </p:spPr>
      </p:pic>
    </p:spTree>
    <p:extLst>
      <p:ext uri="{BB962C8B-B14F-4D97-AF65-F5344CB8AC3E}">
        <p14:creationId xmlns:p14="http://schemas.microsoft.com/office/powerpoint/2010/main" val="147779875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hoto - Vertical">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B394B996-314D-0859-5DC9-0EB3DAD4DE24}"/>
              </a:ext>
            </a:extLst>
          </p:cNvPr>
          <p:cNvSpPr/>
          <p:nvPr/>
        </p:nvSpPr>
        <p:spPr>
          <a:xfrm>
            <a:off x="1" y="0"/>
            <a:ext cx="24384000" cy="13716000"/>
          </a:xfrm>
          <a:prstGeom prst="rect">
            <a:avLst/>
          </a:prstGeom>
          <a:solidFill>
            <a:srgbClr val="BAB9BD"/>
          </a:solidFill>
          <a:ln w="12700">
            <a:miter lim="400000"/>
          </a:ln>
        </p:spPr>
        <p:txBody>
          <a:bodyPr lIns="0" tIns="0" rIns="0" bIns="0" anchor="ctr"/>
          <a:lstStyle/>
          <a:p>
            <a:pPr>
              <a:defRPr sz="3200" b="0">
                <a:solidFill>
                  <a:srgbClr val="BC8CA8"/>
                </a:solidFill>
                <a:latin typeface="+mn-lt"/>
                <a:ea typeface="+mn-ea"/>
                <a:cs typeface="+mn-cs"/>
                <a:sym typeface="Helvetica Neue Medium"/>
              </a:defRPr>
            </a:pPr>
            <a:endParaRPr sz="1800">
              <a:solidFill>
                <a:srgbClr val="BC8CA8"/>
              </a:solidFill>
              <a:latin typeface="+mn-lt"/>
              <a:ea typeface="+mn-ea"/>
              <a:sym typeface="Helvetica Neue Medium"/>
            </a:endParaRPr>
          </a:p>
        </p:txBody>
      </p:sp>
      <p:pic>
        <p:nvPicPr>
          <p:cNvPr id="4" name="Image">
            <a:extLst>
              <a:ext uri="{FF2B5EF4-FFF2-40B4-BE49-F238E27FC236}">
                <a16:creationId xmlns:a16="http://schemas.microsoft.com/office/drawing/2014/main" id="{F6A502AC-9337-0277-A2E1-C3C87477C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9888" y="406302"/>
            <a:ext cx="593806" cy="79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THE COGNITIVE…">
            <a:extLst>
              <a:ext uri="{FF2B5EF4-FFF2-40B4-BE49-F238E27FC236}">
                <a16:creationId xmlns:a16="http://schemas.microsoft.com/office/drawing/2014/main" id="{E4A9DFE0-73D5-AFE6-AAE2-A1ED0FBF293D}"/>
              </a:ext>
            </a:extLst>
          </p:cNvPr>
          <p:cNvSpPr txBox="1">
            <a:spLocks noChangeArrowheads="1"/>
          </p:cNvSpPr>
          <p:nvPr/>
        </p:nvSpPr>
        <p:spPr bwMode="auto">
          <a:xfrm>
            <a:off x="17827682" y="80089"/>
            <a:ext cx="4913202" cy="1442701"/>
          </a:xfrm>
          <a:prstGeom prst="rect">
            <a:avLst/>
          </a:prstGeom>
          <a:noFill/>
          <a:ln>
            <a:noFill/>
          </a:ln>
        </p:spPr>
        <p:txBody>
          <a:bodyPr wrap="none" lIns="28574" tIns="28574" rIns="28574" bIns="28574" anchor="ctr">
            <a:spAutoFit/>
          </a:bodyPr>
          <a:lstStyle>
            <a:lvl1pPr>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defRPr/>
            </a:pPr>
            <a:r>
              <a:rPr lang="en-AU" altLang="en-US" sz="4500">
                <a:solidFill>
                  <a:srgbClr val="FFFFFF"/>
                </a:solidFill>
                <a:latin typeface="Futura Std Light" panose="020B0402020204020303" pitchFamily="34" charset="77"/>
                <a:sym typeface="Futura Std Light" panose="020B0402020204020303" pitchFamily="34" charset="77"/>
              </a:rPr>
              <a:t>SUPPORTING THE </a:t>
            </a:r>
          </a:p>
          <a:p>
            <a:pPr>
              <a:defRPr/>
            </a:pPr>
            <a:r>
              <a:rPr lang="en-AU" altLang="en-US" sz="4500">
                <a:solidFill>
                  <a:srgbClr val="FFFFFF"/>
                </a:solidFill>
                <a:latin typeface="Futura Std Light" panose="020B0402020204020303" pitchFamily="34" charset="77"/>
                <a:sym typeface="Futura Std Light" panose="020B0402020204020303" pitchFamily="34" charset="77"/>
              </a:rPr>
              <a:t>PUBLIC SECTOR</a:t>
            </a:r>
            <a:endParaRPr lang="en-US" altLang="en-US" sz="4500">
              <a:solidFill>
                <a:srgbClr val="FFFFFF"/>
              </a:solidFill>
              <a:latin typeface="Futura Std Light" panose="020B0402020204020303" pitchFamily="34" charset="77"/>
              <a:sym typeface="Futura Std Light" panose="020B0402020204020303" pitchFamily="34" charset="77"/>
            </a:endParaRPr>
          </a:p>
        </p:txBody>
      </p:sp>
      <p:sp>
        <p:nvSpPr>
          <p:cNvPr id="6" name="Rectangle">
            <a:extLst>
              <a:ext uri="{FF2B5EF4-FFF2-40B4-BE49-F238E27FC236}">
                <a16:creationId xmlns:a16="http://schemas.microsoft.com/office/drawing/2014/main" id="{B089654B-D5E3-031F-9C00-8748CBD80370}"/>
              </a:ext>
            </a:extLst>
          </p:cNvPr>
          <p:cNvSpPr/>
          <p:nvPr/>
        </p:nvSpPr>
        <p:spPr>
          <a:xfrm>
            <a:off x="0" y="-11162"/>
            <a:ext cx="15519323" cy="1614042"/>
          </a:xfrm>
          <a:prstGeom prst="rect">
            <a:avLst/>
          </a:prstGeom>
          <a:solidFill>
            <a:srgbClr val="71747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800">
              <a:solidFill>
                <a:srgbClr val="FFFFFF"/>
              </a:solidFill>
              <a:latin typeface="+mn-lt"/>
              <a:ea typeface="+mn-ea"/>
              <a:sym typeface="Helvetica Neue Medium"/>
            </a:endParaRPr>
          </a:p>
        </p:txBody>
      </p:sp>
      <p:sp>
        <p:nvSpPr>
          <p:cNvPr id="7" name="Rectangle">
            <a:extLst>
              <a:ext uri="{FF2B5EF4-FFF2-40B4-BE49-F238E27FC236}">
                <a16:creationId xmlns:a16="http://schemas.microsoft.com/office/drawing/2014/main" id="{9C75D0A3-7DAA-37EC-E47E-F2BD6F242422}"/>
              </a:ext>
            </a:extLst>
          </p:cNvPr>
          <p:cNvSpPr/>
          <p:nvPr/>
        </p:nvSpPr>
        <p:spPr>
          <a:xfrm>
            <a:off x="15519324" y="-11162"/>
            <a:ext cx="8864677" cy="1614042"/>
          </a:xfrm>
          <a:prstGeom prst="rect">
            <a:avLst/>
          </a:prstGeom>
          <a:solidFill>
            <a:srgbClr val="FF865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800">
              <a:solidFill>
                <a:srgbClr val="FFFFFF"/>
              </a:solidFill>
              <a:latin typeface="+mn-lt"/>
              <a:ea typeface="+mn-ea"/>
              <a:sym typeface="Helvetica Neue Medium"/>
            </a:endParaRPr>
          </a:p>
        </p:txBody>
      </p:sp>
      <p:pic>
        <p:nvPicPr>
          <p:cNvPr id="8" name="Image">
            <a:extLst>
              <a:ext uri="{FF2B5EF4-FFF2-40B4-BE49-F238E27FC236}">
                <a16:creationId xmlns:a16="http://schemas.microsoft.com/office/drawing/2014/main" id="{E1F19E48-ACC2-603E-30FE-8B2E6E24D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4352" y="254496"/>
            <a:ext cx="810345" cy="108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THE COGNITIVE…">
            <a:extLst>
              <a:ext uri="{FF2B5EF4-FFF2-40B4-BE49-F238E27FC236}">
                <a16:creationId xmlns:a16="http://schemas.microsoft.com/office/drawing/2014/main" id="{E7032849-32A4-7CCC-A0AA-D9EDAD076D20}"/>
              </a:ext>
            </a:extLst>
          </p:cNvPr>
          <p:cNvSpPr txBox="1">
            <a:spLocks noChangeArrowheads="1"/>
          </p:cNvSpPr>
          <p:nvPr/>
        </p:nvSpPr>
        <p:spPr bwMode="auto">
          <a:xfrm>
            <a:off x="17967542" y="370416"/>
            <a:ext cx="3698125" cy="1096452"/>
          </a:xfrm>
          <a:prstGeom prst="rect">
            <a:avLst/>
          </a:prstGeom>
          <a:noFill/>
          <a:ln>
            <a:noFill/>
          </a:ln>
        </p:spPr>
        <p:txBody>
          <a:bodyPr wrap="none" lIns="28574" tIns="28574" rIns="28574" bIns="28574" anchor="ctr">
            <a:spAutoFit/>
          </a:bodyPr>
          <a:lstStyle>
            <a:lvl1pPr>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1pPr>
            <a:lvl2pPr marL="742950" indent="-285750">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2pPr>
            <a:lvl3pPr marL="1143000" indent="-228600">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3pPr>
            <a:lvl4pPr marL="1600200" indent="-228600">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4pPr>
            <a:lvl5pPr marL="2057400" indent="-228600">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2514600" indent="-228600" eaLnBrk="0" fontAlgn="base" hangingPunct="0">
              <a:spcBef>
                <a:spcPct val="0"/>
              </a:spcBef>
              <a:spcAft>
                <a:spcPct val="0"/>
              </a:spcAft>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2971800" indent="-228600" eaLnBrk="0" fontAlgn="base" hangingPunct="0">
              <a:spcBef>
                <a:spcPct val="0"/>
              </a:spcBef>
              <a:spcAft>
                <a:spcPct val="0"/>
              </a:spcAft>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3429000" indent="-228600" eaLnBrk="0" fontAlgn="base" hangingPunct="0">
              <a:spcBef>
                <a:spcPct val="0"/>
              </a:spcBef>
              <a:spcAft>
                <a:spcPct val="0"/>
              </a:spcAft>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3886200" indent="-228600" eaLnBrk="0" fontAlgn="base" hangingPunct="0">
              <a:spcBef>
                <a:spcPct val="0"/>
              </a:spcBef>
              <a:spcAft>
                <a:spcPct val="0"/>
              </a:spcAft>
              <a:defRPr sz="4400">
                <a:solidFill>
                  <a:srgbClr val="000000"/>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defRPr/>
            </a:pPr>
            <a:r>
              <a:rPr lang="en-AU" altLang="en-US" sz="3375">
                <a:solidFill>
                  <a:srgbClr val="FFFFFF"/>
                </a:solidFill>
                <a:latin typeface="Futura Std Light" panose="020B0402020204020303" pitchFamily="34" charset="77"/>
                <a:sym typeface="Futura Std Light" panose="020B0402020204020303" pitchFamily="34" charset="77"/>
              </a:rPr>
              <a:t>SUPPORTING THE </a:t>
            </a:r>
          </a:p>
          <a:p>
            <a:pPr>
              <a:defRPr/>
            </a:pPr>
            <a:r>
              <a:rPr lang="en-AU" altLang="en-US" sz="3375">
                <a:solidFill>
                  <a:srgbClr val="FFFFFF"/>
                </a:solidFill>
                <a:latin typeface="Futura Std Light" panose="020B0402020204020303" pitchFamily="34" charset="77"/>
                <a:sym typeface="Futura Std Light" panose="020B0402020204020303" pitchFamily="34" charset="77"/>
              </a:rPr>
              <a:t>PUBLIC SECTOR</a:t>
            </a:r>
            <a:endParaRPr lang="en-US" altLang="en-US" sz="3375">
              <a:solidFill>
                <a:srgbClr val="FFFFFF"/>
              </a:solidFill>
              <a:latin typeface="Futura Std Light" panose="020B0402020204020303" pitchFamily="34" charset="77"/>
              <a:sym typeface="Futura Std Light" panose="020B0402020204020303" pitchFamily="34" charset="77"/>
            </a:endParaRPr>
          </a:p>
        </p:txBody>
      </p:sp>
      <p:sp>
        <p:nvSpPr>
          <p:cNvPr id="3" name="Text Placeholder 2"/>
          <p:cNvSpPr>
            <a:spLocks noGrp="1"/>
          </p:cNvSpPr>
          <p:nvPr>
            <p:ph type="body" sz="quarter" idx="10"/>
          </p:nvPr>
        </p:nvSpPr>
        <p:spPr>
          <a:xfrm>
            <a:off x="3181105" y="3009305"/>
            <a:ext cx="18731679" cy="9822656"/>
          </a:xfrm>
          <a:prstGeom prst="rect">
            <a:avLst/>
          </a:prstGeom>
        </p:spPr>
        <p:txBody>
          <a:bodyPr/>
          <a:lstStyle>
            <a:lvl1pPr marL="0" indent="0">
              <a:buNone/>
              <a:defRPr sz="6750">
                <a:solidFill>
                  <a:schemeClr val="bg1"/>
                </a:solidFill>
                <a:latin typeface="Frutiger Neue LT Pro Cn Regular" panose="020B0606040304020203" pitchFamily="34" charset="0"/>
              </a:defRPr>
            </a:lvl1pPr>
            <a:lvl2pPr>
              <a:defRPr sz="6750">
                <a:solidFill>
                  <a:schemeClr val="bg1"/>
                </a:solidFill>
                <a:latin typeface="Frutiger Neue LT Pro Cn Regular" panose="020B0606040304020203" pitchFamily="34" charset="0"/>
              </a:defRPr>
            </a:lvl2pPr>
            <a:lvl3pPr>
              <a:defRPr sz="6750">
                <a:solidFill>
                  <a:schemeClr val="bg1"/>
                </a:solidFill>
                <a:latin typeface="Frutiger Neue LT Pro Cn Regular" panose="020B0606040304020203" pitchFamily="34" charset="0"/>
              </a:defRPr>
            </a:lvl3pPr>
            <a:lvl4pPr>
              <a:defRPr sz="6750">
                <a:solidFill>
                  <a:schemeClr val="bg1"/>
                </a:solidFill>
                <a:latin typeface="Frutiger Neue LT Pro Cn Regular" panose="020B0606040304020203" pitchFamily="34" charset="0"/>
              </a:defRPr>
            </a:lvl4pPr>
            <a:lvl5pPr>
              <a:defRPr sz="6750">
                <a:solidFill>
                  <a:schemeClr val="bg1"/>
                </a:solidFill>
                <a:latin typeface="Frutiger Neue LT Pro Cn Regular" panose="020B06060403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0841910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5BD3CBA3-BB7D-96CB-1E6A-60B126EA951D}"/>
              </a:ext>
            </a:extLst>
          </p:cNvPr>
          <p:cNvSpPr>
            <a:spLocks noChangeArrowheads="1"/>
          </p:cNvSpPr>
          <p:nvPr userDrawn="1"/>
        </p:nvSpPr>
        <p:spPr bwMode="auto">
          <a:xfrm>
            <a:off x="1" y="1"/>
            <a:ext cx="13153431" cy="1998018"/>
          </a:xfrm>
          <a:prstGeom prst="rect">
            <a:avLst/>
          </a:prstGeom>
          <a:solidFill>
            <a:srgbClr val="71747B"/>
          </a:solidFill>
          <a:ln>
            <a:noFill/>
          </a:ln>
        </p:spPr>
        <p:txBody>
          <a:bodyPr lIns="0" tIns="0" rIns="0" bIns="0" anchor="ctr"/>
          <a:lstStyle>
            <a:lvl1pPr>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a:defRPr/>
            </a:pPr>
            <a:endParaRPr lang="en-US" altLang="en-US" sz="4500">
              <a:solidFill>
                <a:srgbClr val="FFFFFF"/>
              </a:solidFill>
              <a:latin typeface="Calibri" panose="020F0502020204030204" pitchFamily="34" charset="0"/>
              <a:sym typeface="Helvetica Neue Medium" panose="02000503000000020004" pitchFamily="2" charset="0"/>
            </a:endParaRPr>
          </a:p>
        </p:txBody>
      </p:sp>
      <p:sp>
        <p:nvSpPr>
          <p:cNvPr id="5" name="Rectangle">
            <a:extLst>
              <a:ext uri="{FF2B5EF4-FFF2-40B4-BE49-F238E27FC236}">
                <a16:creationId xmlns:a16="http://schemas.microsoft.com/office/drawing/2014/main" id="{910E8402-D889-5CF0-C13D-D79D816AE367}"/>
              </a:ext>
            </a:extLst>
          </p:cNvPr>
          <p:cNvSpPr>
            <a:spLocks noChangeArrowheads="1"/>
          </p:cNvSpPr>
          <p:nvPr userDrawn="1"/>
        </p:nvSpPr>
        <p:spPr bwMode="auto">
          <a:xfrm>
            <a:off x="12897446" y="-6698"/>
            <a:ext cx="11486554" cy="2004716"/>
          </a:xfrm>
          <a:prstGeom prst="rect">
            <a:avLst/>
          </a:prstGeom>
          <a:solidFill>
            <a:srgbClr val="FF865F"/>
          </a:solidFill>
          <a:ln>
            <a:noFill/>
          </a:ln>
        </p:spPr>
        <p:txBody>
          <a:bodyPr lIns="0" tIns="0" rIns="0" bIns="0" anchor="ctr"/>
          <a:lstStyle>
            <a:lvl1pPr>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a:defRPr/>
            </a:pPr>
            <a:endParaRPr lang="en-US" altLang="en-US" sz="4500">
              <a:solidFill>
                <a:srgbClr val="FFFFFF"/>
              </a:solidFill>
              <a:latin typeface="Calibri" panose="020F0502020204030204" pitchFamily="34" charset="0"/>
              <a:sym typeface="Helvetica Neue Medium" panose="02000503000000020004" pitchFamily="2" charset="0"/>
            </a:endParaRPr>
          </a:p>
        </p:txBody>
      </p:sp>
      <p:pic>
        <p:nvPicPr>
          <p:cNvPr id="6" name="Image">
            <a:extLst>
              <a:ext uri="{FF2B5EF4-FFF2-40B4-BE49-F238E27FC236}">
                <a16:creationId xmlns:a16="http://schemas.microsoft.com/office/drawing/2014/main" id="{35777142-7A42-7609-22FC-FA8B963446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46594" y="419696"/>
            <a:ext cx="1110259" cy="111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THE COGNITIVE…">
            <a:extLst>
              <a:ext uri="{FF2B5EF4-FFF2-40B4-BE49-F238E27FC236}">
                <a16:creationId xmlns:a16="http://schemas.microsoft.com/office/drawing/2014/main" id="{70821CC3-8484-68B1-0CD0-F93E9C6909F7}"/>
              </a:ext>
            </a:extLst>
          </p:cNvPr>
          <p:cNvSpPr txBox="1">
            <a:spLocks noChangeArrowheads="1"/>
          </p:cNvSpPr>
          <p:nvPr userDrawn="1"/>
        </p:nvSpPr>
        <p:spPr bwMode="auto">
          <a:xfrm>
            <a:off x="19397451" y="492638"/>
            <a:ext cx="3162726" cy="1006046"/>
          </a:xfrm>
          <a:prstGeom prst="rect">
            <a:avLst/>
          </a:prstGeom>
          <a:noFill/>
          <a:ln>
            <a:noFill/>
          </a:ln>
        </p:spPr>
        <p:txBody>
          <a:bodyPr wrap="none" lIns="71438" tIns="71438" rIns="71438" bIns="71438" anchor="ctr">
            <a:spAutoFit/>
          </a:bodyPr>
          <a:lstStyle>
            <a:lvl1pPr>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a:defRPr/>
            </a:pPr>
            <a:r>
              <a:rPr lang="en-AU" altLang="en-US" sz="2800" dirty="0">
                <a:solidFill>
                  <a:srgbClr val="FFFFFF"/>
                </a:solidFill>
                <a:latin typeface="Futura Std Light" panose="020B0602020204020303" pitchFamily="34" charset="-79"/>
                <a:cs typeface="Futura Std Light" panose="020B0602020204020303" pitchFamily="34" charset="-79"/>
                <a:sym typeface="Futura Std Light" panose="020B0602020204020303" pitchFamily="34" charset="-79"/>
              </a:rPr>
              <a:t>SUPPORTING THE </a:t>
            </a:r>
          </a:p>
          <a:p>
            <a:pPr>
              <a:defRPr/>
            </a:pPr>
            <a:r>
              <a:rPr lang="en-AU" altLang="en-US" sz="2800" dirty="0">
                <a:solidFill>
                  <a:srgbClr val="FFFFFF"/>
                </a:solidFill>
                <a:latin typeface="Futura Std Light" panose="020B0602020204020303" pitchFamily="34" charset="-79"/>
                <a:cs typeface="Futura Std Light" panose="020B0602020204020303" pitchFamily="34" charset="-79"/>
                <a:sym typeface="Futura Std Light" panose="020B0602020204020303" pitchFamily="34" charset="-79"/>
              </a:rPr>
              <a:t>PUBLIC SECTOR</a:t>
            </a:r>
            <a:endParaRPr lang="en-US" altLang="en-US" sz="2800" dirty="0">
              <a:solidFill>
                <a:srgbClr val="FFFFFF"/>
              </a:solidFill>
              <a:latin typeface="Futura Std Light" panose="020B0602020204020303" pitchFamily="34" charset="-79"/>
              <a:cs typeface="Futura Std Light" panose="020B0602020204020303" pitchFamily="34" charset="-79"/>
              <a:sym typeface="Futura Std Light" panose="020B0602020204020303" pitchFamily="34" charset="-79"/>
            </a:endParaRPr>
          </a:p>
        </p:txBody>
      </p:sp>
      <p:sp>
        <p:nvSpPr>
          <p:cNvPr id="2" name="Title 1"/>
          <p:cNvSpPr>
            <a:spLocks noGrp="1"/>
          </p:cNvSpPr>
          <p:nvPr>
            <p:ph type="title"/>
          </p:nvPr>
        </p:nvSpPr>
        <p:spPr>
          <a:xfrm>
            <a:off x="1220392" y="2077187"/>
            <a:ext cx="21943219" cy="2286000"/>
          </a:xfrm>
          <a:prstGeom prst="rect">
            <a:avLst/>
          </a:prstGeom>
        </p:spPr>
        <p:txBody>
          <a:bodyPr vert="horz"/>
          <a:lstStyle>
            <a:lvl1pPr>
              <a:defRPr>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r>
              <a:rPr lang="en-AU" dirty="0"/>
              <a:t>Click to edit Master title style</a:t>
            </a:r>
            <a:endParaRPr lang="en-US" dirty="0"/>
          </a:p>
        </p:txBody>
      </p:sp>
      <p:sp>
        <p:nvSpPr>
          <p:cNvPr id="3" name="Content Placeholder 2"/>
          <p:cNvSpPr>
            <a:spLocks noGrp="1"/>
          </p:cNvSpPr>
          <p:nvPr>
            <p:ph idx="1"/>
          </p:nvPr>
        </p:nvSpPr>
        <p:spPr>
          <a:xfrm>
            <a:off x="1220392" y="4528993"/>
            <a:ext cx="21943219" cy="7722540"/>
          </a:xfrm>
          <a:prstGeom prst="rect">
            <a:avLst/>
          </a:prstGeom>
        </p:spPr>
        <p:txBody>
          <a:bodyPr vert="horz"/>
          <a:lstStyle>
            <a:lvl1pPr>
              <a:defRPr sz="48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a:defRPr sz="40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a:defRPr sz="36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a:defRPr sz="3201">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a:defRPr sz="2800">
                <a:solidFill>
                  <a:schemeClr val="tx1">
                    <a:lumMod val="65000"/>
                    <a:lumOff val="35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44099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lang="en-AU" smtClean="0"/>
              <a:t>‹#›</a:t>
            </a:fld>
            <a:endParaRPr lang="en-AU"/>
          </a:p>
        </p:txBody>
      </p:sp>
    </p:spTree>
    <p:extLst>
      <p:ext uri="{BB962C8B-B14F-4D97-AF65-F5344CB8AC3E}">
        <p14:creationId xmlns:p14="http://schemas.microsoft.com/office/powerpoint/2010/main" val="968845054"/>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1" r:id="rId5"/>
    <p:sldLayoutId id="2147483680" r:id="rId6"/>
    <p:sldLayoutId id="2147483682" r:id="rId7"/>
    <p:sldLayoutId id="2147483683" r:id="rId8"/>
    <p:sldLayoutId id="2147483684" r:id="rId9"/>
  </p:sldLayoutIdLst>
  <p:transition spd="med"/>
  <p:hf hdr="0" ftr="0" dt="0"/>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9.xml"/><Relationship Id="rId4" Type="http://schemas.openxmlformats.org/officeDocument/2006/relationships/image" Target="../media/image23.emf"/></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hor Name…">
            <a:extLst>
              <a:ext uri="{FF2B5EF4-FFF2-40B4-BE49-F238E27FC236}">
                <a16:creationId xmlns:a16="http://schemas.microsoft.com/office/drawing/2014/main" id="{8AE79951-60DC-4976-9F4E-90808FC15729}"/>
              </a:ext>
            </a:extLst>
          </p:cNvPr>
          <p:cNvSpPr txBox="1"/>
          <p:nvPr/>
        </p:nvSpPr>
        <p:spPr>
          <a:xfrm>
            <a:off x="18725320" y="4751379"/>
            <a:ext cx="428708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2400" b="0">
                <a:solidFill>
                  <a:srgbClr val="FFFFFF"/>
                </a:solidFill>
                <a:latin typeface="Frutiger Next Pro Bold"/>
                <a:ea typeface="Frutiger Next Pro Bold"/>
                <a:cs typeface="Frutiger Next Pro Bold"/>
                <a:sym typeface="Frutiger Next Pro Bold"/>
              </a:defRPr>
            </a:pPr>
            <a:r>
              <a:rPr lang="en-US" dirty="0"/>
              <a:t>MARK  PRIADK0</a:t>
            </a:r>
          </a:p>
          <a:p>
            <a:pPr algn="l">
              <a:defRPr sz="2400" b="0">
                <a:solidFill>
                  <a:srgbClr val="FFFFFF"/>
                </a:solidFill>
                <a:latin typeface="Frutiger Next Pro Regular"/>
                <a:ea typeface="Frutiger Next Pro Regular"/>
                <a:cs typeface="Frutiger Next Pro Regular"/>
                <a:sym typeface="Frutiger Next Pro Regular"/>
              </a:defRPr>
            </a:pPr>
            <a:r>
              <a:rPr lang="en-AU" dirty="0"/>
              <a:t>August 2025</a:t>
            </a:r>
            <a:endParaRPr dirty="0"/>
          </a:p>
        </p:txBody>
      </p:sp>
      <p:sp>
        <p:nvSpPr>
          <p:cNvPr id="5" name="TITLE GOES HERE">
            <a:extLst>
              <a:ext uri="{FF2B5EF4-FFF2-40B4-BE49-F238E27FC236}">
                <a16:creationId xmlns:a16="http://schemas.microsoft.com/office/drawing/2014/main" id="{D36E0AD6-138E-48B6-AC1D-FA0742D91885}"/>
              </a:ext>
            </a:extLst>
          </p:cNvPr>
          <p:cNvSpPr txBox="1"/>
          <p:nvPr/>
        </p:nvSpPr>
        <p:spPr>
          <a:xfrm>
            <a:off x="804894" y="1109801"/>
            <a:ext cx="20538033"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2000">
                <a:solidFill>
                  <a:srgbClr val="71747C"/>
                </a:solidFill>
                <a:latin typeface="Futura Std"/>
                <a:ea typeface="Futura Std"/>
                <a:cs typeface="Futura Std"/>
                <a:sym typeface="Futura Std"/>
              </a:defRPr>
            </a:lvl1pPr>
          </a:lstStyle>
          <a:p>
            <a:r>
              <a:rPr lang="en-AU" dirty="0"/>
              <a:t>Preparing documents</a:t>
            </a:r>
            <a:endParaRPr dirty="0"/>
          </a:p>
        </p:txBody>
      </p:sp>
      <p:pic>
        <p:nvPicPr>
          <p:cNvPr id="6" name="Sphere.jpg">
            <a:extLst>
              <a:ext uri="{FF2B5EF4-FFF2-40B4-BE49-F238E27FC236}">
                <a16:creationId xmlns:a16="http://schemas.microsoft.com/office/drawing/2014/main" id="{F0F93CF2-C949-48FF-ADC1-797F961BD049}"/>
              </a:ext>
            </a:extLst>
          </p:cNvPr>
          <p:cNvPicPr>
            <a:picLocks noChangeAspect="1"/>
          </p:cNvPicPr>
          <p:nvPr/>
        </p:nvPicPr>
        <p:blipFill>
          <a:blip r:embed="rId2">
            <a:extLst>
              <a:ext uri="{28A0092B-C50C-407E-A947-70E740481C1C}">
                <a14:useLocalDpi xmlns:a14="http://schemas.microsoft.com/office/drawing/2010/main" val="0"/>
              </a:ext>
            </a:extLst>
          </a:blip>
          <a:srcRect t="3921" b="3921"/>
          <a:stretch/>
        </p:blipFill>
        <p:spPr>
          <a:xfrm>
            <a:off x="-2337" y="3450566"/>
            <a:ext cx="16767920" cy="1029522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344C-BEB4-D5C6-D265-0DD31EDA0F23}"/>
              </a:ext>
            </a:extLst>
          </p:cNvPr>
          <p:cNvSpPr>
            <a:spLocks noGrp="1"/>
          </p:cNvSpPr>
          <p:nvPr>
            <p:ph type="title"/>
          </p:nvPr>
        </p:nvSpPr>
        <p:spPr>
          <a:xfrm>
            <a:off x="1220392" y="2077187"/>
            <a:ext cx="21943219" cy="2286000"/>
          </a:xfrm>
        </p:spPr>
        <p:txBody>
          <a:bodyPr/>
          <a:lstStyle/>
          <a:p>
            <a:r>
              <a:rPr lang="en-US" dirty="0"/>
              <a:t>Make a commitment to the concrete</a:t>
            </a:r>
          </a:p>
        </p:txBody>
      </p:sp>
      <p:sp>
        <p:nvSpPr>
          <p:cNvPr id="3" name="Content Placeholder 2">
            <a:extLst>
              <a:ext uri="{FF2B5EF4-FFF2-40B4-BE49-F238E27FC236}">
                <a16:creationId xmlns:a16="http://schemas.microsoft.com/office/drawing/2014/main" id="{A0737BEB-00BE-7B75-DC8E-8B0319F44743}"/>
              </a:ext>
            </a:extLst>
          </p:cNvPr>
          <p:cNvSpPr>
            <a:spLocks noGrp="1"/>
          </p:cNvSpPr>
          <p:nvPr>
            <p:ph idx="1"/>
          </p:nvPr>
        </p:nvSpPr>
        <p:spPr>
          <a:xfrm>
            <a:off x="1220788" y="5445760"/>
            <a:ext cx="21942425" cy="6806565"/>
          </a:xfrm>
        </p:spPr>
        <p:txBody>
          <a:bodyPr/>
          <a:lstStyle/>
          <a:p>
            <a:pPr marL="0" indent="0">
              <a:spcBef>
                <a:spcPts val="600"/>
              </a:spcBef>
              <a:buNone/>
            </a:pPr>
            <a:r>
              <a:rPr lang="en-AU" sz="4000" dirty="0"/>
              <a:t>“When we know something well, we don’t realise how abstractly we think about it…  We need to slice away abstraction and show the reader who did what to whom.” Stephen Pinker.  </a:t>
            </a:r>
          </a:p>
          <a:p>
            <a:pPr>
              <a:spcBef>
                <a:spcPts val="600"/>
              </a:spcBef>
            </a:pPr>
            <a:r>
              <a:rPr lang="en-AU" sz="4000" dirty="0"/>
              <a:t>Concrete nouns name things you can identify through one or more of the 5 senses. </a:t>
            </a:r>
          </a:p>
          <a:p>
            <a:pPr>
              <a:spcBef>
                <a:spcPts val="600"/>
              </a:spcBef>
            </a:pPr>
            <a:r>
              <a:rPr lang="en-AU" sz="4000" dirty="0"/>
              <a:t>Abstract nouns name intangible things, things that cannot be seen.  These include ideas, emotions and physical feelings. </a:t>
            </a:r>
          </a:p>
          <a:p>
            <a:pPr>
              <a:spcBef>
                <a:spcPts val="600"/>
              </a:spcBef>
            </a:pPr>
            <a:r>
              <a:rPr lang="en-AU" sz="4000" dirty="0"/>
              <a:t>A security firm might say – </a:t>
            </a:r>
            <a:r>
              <a:rPr lang="en-AU" sz="4000" i="1" dirty="0"/>
              <a:t>We believe our approach to delivering integrated solutions, combining effective manpower, canine services and cutting-edge technology is a key differentiator in the selection process</a:t>
            </a:r>
          </a:p>
          <a:p>
            <a:pPr>
              <a:spcBef>
                <a:spcPts val="600"/>
              </a:spcBef>
            </a:pPr>
            <a:r>
              <a:rPr lang="en-AU" sz="4000" dirty="0"/>
              <a:t>We might prefer – </a:t>
            </a:r>
            <a:r>
              <a:rPr lang="en-AU" sz="4000" i="1" dirty="0"/>
              <a:t>They chose our company because we protect buildings with a combination of guards, dogs and sensors.</a:t>
            </a:r>
          </a:p>
          <a:p>
            <a:endParaRPr lang="en-US" dirty="0"/>
          </a:p>
        </p:txBody>
      </p:sp>
    </p:spTree>
    <p:extLst>
      <p:ext uri="{BB962C8B-B14F-4D97-AF65-F5344CB8AC3E}">
        <p14:creationId xmlns:p14="http://schemas.microsoft.com/office/powerpoint/2010/main" val="42038020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8873-4DC2-5750-55CA-395DC994DF46}"/>
              </a:ext>
            </a:extLst>
          </p:cNvPr>
          <p:cNvSpPr>
            <a:spLocks noGrp="1"/>
          </p:cNvSpPr>
          <p:nvPr>
            <p:ph type="title"/>
          </p:nvPr>
        </p:nvSpPr>
        <p:spPr>
          <a:xfrm>
            <a:off x="1220392" y="2077187"/>
            <a:ext cx="21943219" cy="2286000"/>
          </a:xfrm>
        </p:spPr>
        <p:txBody>
          <a:bodyPr/>
          <a:lstStyle/>
          <a:p>
            <a:r>
              <a:rPr lang="en-US" dirty="0"/>
              <a:t>Converting our language</a:t>
            </a:r>
          </a:p>
        </p:txBody>
      </p:sp>
      <p:sp>
        <p:nvSpPr>
          <p:cNvPr id="3" name="Content Placeholder 2">
            <a:extLst>
              <a:ext uri="{FF2B5EF4-FFF2-40B4-BE49-F238E27FC236}">
                <a16:creationId xmlns:a16="http://schemas.microsoft.com/office/drawing/2014/main" id="{945C3FAB-ABA9-8E09-5FF4-36FB13CC5E0A}"/>
              </a:ext>
            </a:extLst>
          </p:cNvPr>
          <p:cNvSpPr>
            <a:spLocks noGrp="1"/>
          </p:cNvSpPr>
          <p:nvPr>
            <p:ph idx="1"/>
          </p:nvPr>
        </p:nvSpPr>
        <p:spPr>
          <a:xfrm>
            <a:off x="1220392" y="4528993"/>
            <a:ext cx="21943219" cy="7722540"/>
          </a:xfrm>
        </p:spPr>
        <p:txBody>
          <a:bodyPr/>
          <a:lstStyle/>
          <a:p>
            <a:pPr lvl="0">
              <a:spcBef>
                <a:spcPts val="1200"/>
              </a:spcBef>
            </a:pPr>
            <a:r>
              <a:rPr lang="en-AU" dirty="0"/>
              <a:t>Use more familiar and everyday words</a:t>
            </a:r>
          </a:p>
          <a:p>
            <a:pPr lvl="0">
              <a:spcBef>
                <a:spcPts val="1200"/>
              </a:spcBef>
            </a:pPr>
            <a:r>
              <a:rPr lang="en-AU" dirty="0"/>
              <a:t>Be precise by removing unnecessary words</a:t>
            </a:r>
          </a:p>
          <a:p>
            <a:pPr lvl="0">
              <a:spcBef>
                <a:spcPts val="1200"/>
              </a:spcBef>
            </a:pPr>
            <a:r>
              <a:rPr lang="en-AU" dirty="0"/>
              <a:t>Vary sentence lengths</a:t>
            </a:r>
          </a:p>
          <a:p>
            <a:pPr lvl="0">
              <a:spcBef>
                <a:spcPts val="1200"/>
              </a:spcBef>
            </a:pPr>
            <a:r>
              <a:rPr lang="en-AU" dirty="0"/>
              <a:t>Prefer active voice to passive voice</a:t>
            </a:r>
          </a:p>
          <a:p>
            <a:pPr lvl="0">
              <a:spcBef>
                <a:spcPts val="1200"/>
              </a:spcBef>
            </a:pPr>
            <a:r>
              <a:rPr lang="en-AU" dirty="0"/>
              <a:t>Use verbs in preference to constructions based on nouns derived from verbs </a:t>
            </a:r>
          </a:p>
          <a:p>
            <a:pPr lvl="0">
              <a:spcBef>
                <a:spcPts val="1200"/>
              </a:spcBef>
            </a:pPr>
            <a:r>
              <a:rPr lang="en-AU" dirty="0"/>
              <a:t>Break up dense strings of nouns</a:t>
            </a:r>
          </a:p>
          <a:p>
            <a:pPr lvl="0">
              <a:spcBef>
                <a:spcPts val="1200"/>
              </a:spcBef>
            </a:pPr>
            <a:r>
              <a:rPr lang="en-AU" dirty="0"/>
              <a:t>Avoid cliché’s</a:t>
            </a:r>
          </a:p>
          <a:p>
            <a:pPr lvl="0">
              <a:spcBef>
                <a:spcPts val="1200"/>
              </a:spcBef>
            </a:pPr>
            <a:r>
              <a:rPr lang="en-AU" dirty="0"/>
              <a:t>Clarify jargon, acronyms and initialisms</a:t>
            </a:r>
          </a:p>
          <a:p>
            <a:pPr lvl="0">
              <a:spcBef>
                <a:spcPts val="1200"/>
              </a:spcBef>
            </a:pPr>
            <a:r>
              <a:rPr lang="en-AU" dirty="0"/>
              <a:t>Answer rather than respond</a:t>
            </a:r>
          </a:p>
          <a:p>
            <a:pPr lvl="0">
              <a:spcBef>
                <a:spcPts val="1200"/>
              </a:spcBef>
            </a:pPr>
            <a:r>
              <a:rPr lang="en-AU" dirty="0"/>
              <a:t>Ambiguity of subject</a:t>
            </a:r>
          </a:p>
          <a:p>
            <a:pPr lvl="0">
              <a:spcBef>
                <a:spcPts val="1200"/>
              </a:spcBef>
            </a:pPr>
            <a:endParaRPr lang="en-AU" dirty="0"/>
          </a:p>
          <a:p>
            <a:endParaRPr lang="en-US" dirty="0"/>
          </a:p>
        </p:txBody>
      </p:sp>
    </p:spTree>
    <p:extLst>
      <p:ext uri="{BB962C8B-B14F-4D97-AF65-F5344CB8AC3E}">
        <p14:creationId xmlns:p14="http://schemas.microsoft.com/office/powerpoint/2010/main" val="21921959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F1CCC-79B2-8C4B-9E85-1E443903E4BF}"/>
              </a:ext>
            </a:extLst>
          </p:cNvPr>
          <p:cNvSpPr>
            <a:spLocks noGrp="1"/>
          </p:cNvSpPr>
          <p:nvPr>
            <p:ph type="title"/>
          </p:nvPr>
        </p:nvSpPr>
        <p:spPr>
          <a:xfrm>
            <a:off x="1220392" y="2077187"/>
            <a:ext cx="21943219" cy="2286000"/>
          </a:xfrm>
        </p:spPr>
        <p:txBody>
          <a:bodyPr/>
          <a:lstStyle/>
          <a:p>
            <a:r>
              <a:rPr lang="en-US" sz="8800" dirty="0"/>
              <a:t>Thoughts from writers who write about writing</a:t>
            </a:r>
          </a:p>
        </p:txBody>
      </p:sp>
      <p:sp>
        <p:nvSpPr>
          <p:cNvPr id="80898" name="Content Placeholder 2">
            <a:extLst>
              <a:ext uri="{FF2B5EF4-FFF2-40B4-BE49-F238E27FC236}">
                <a16:creationId xmlns:a16="http://schemas.microsoft.com/office/drawing/2014/main" id="{8E4FDCC4-BE85-EB4E-83CF-43F704271331}"/>
              </a:ext>
            </a:extLst>
          </p:cNvPr>
          <p:cNvSpPr>
            <a:spLocks noGrp="1"/>
          </p:cNvSpPr>
          <p:nvPr>
            <p:ph idx="1"/>
          </p:nvPr>
        </p:nvSpPr>
        <p:spPr>
          <a:xfrm>
            <a:off x="1220788" y="4757738"/>
            <a:ext cx="21942425" cy="7723187"/>
          </a:xfrm>
        </p:spPr>
        <p:txBody>
          <a:bodyPr/>
          <a:lstStyle/>
          <a:p>
            <a:r>
              <a:rPr lang="en-US" altLang="en-US" dirty="0"/>
              <a:t>Use active verbs more than passive verbs</a:t>
            </a:r>
          </a:p>
          <a:p>
            <a:r>
              <a:rPr lang="en-US" altLang="en-US" dirty="0"/>
              <a:t>Overuse of adverbs and adjectives</a:t>
            </a:r>
          </a:p>
          <a:p>
            <a:r>
              <a:rPr lang="en-US" altLang="en-US" dirty="0"/>
              <a:t>Qualifiers erode authority</a:t>
            </a:r>
          </a:p>
          <a:p>
            <a:r>
              <a:rPr lang="en-US" altLang="en-US" dirty="0"/>
              <a:t>Overstatement can erode credibility</a:t>
            </a:r>
          </a:p>
          <a:p>
            <a:r>
              <a:rPr lang="en-US" altLang="en-US" dirty="0"/>
              <a:t>Prefer short sentences and paragraphs to long</a:t>
            </a:r>
          </a:p>
          <a:p>
            <a:r>
              <a:rPr lang="en-US" altLang="en-US" dirty="0"/>
              <a:t>Be aware of how we were taught to write</a:t>
            </a:r>
          </a:p>
          <a:p>
            <a:endParaRPr lang="en-US" altLang="en-US" dirty="0"/>
          </a:p>
        </p:txBody>
      </p:sp>
    </p:spTree>
    <p:extLst>
      <p:ext uri="{BB962C8B-B14F-4D97-AF65-F5344CB8AC3E}">
        <p14:creationId xmlns:p14="http://schemas.microsoft.com/office/powerpoint/2010/main" val="2763000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decision makers want</a:t>
            </a:r>
          </a:p>
        </p:txBody>
      </p:sp>
      <p:sp>
        <p:nvSpPr>
          <p:cNvPr id="3" name="Content Placeholder 2">
            <a:extLst>
              <a:ext uri="{FF2B5EF4-FFF2-40B4-BE49-F238E27FC236}">
                <a16:creationId xmlns:a16="http://schemas.microsoft.com/office/drawing/2014/main" id="{8686D5D7-BDD0-E240-9AEF-8D7427537F80}"/>
              </a:ext>
            </a:extLst>
          </p:cNvPr>
          <p:cNvSpPr>
            <a:spLocks noGrp="1"/>
          </p:cNvSpPr>
          <p:nvPr>
            <p:ph idx="1"/>
          </p:nvPr>
        </p:nvSpPr>
        <p:spPr>
          <a:xfrm>
            <a:off x="3963295" y="3977680"/>
            <a:ext cx="16457414" cy="8273852"/>
          </a:xfrm>
        </p:spPr>
        <p:txBody>
          <a:bodyPr/>
          <a:lstStyle/>
          <a:p>
            <a:r>
              <a:rPr lang="en-AU" dirty="0"/>
              <a:t>Feedback from a recent business case (education sector)</a:t>
            </a:r>
          </a:p>
          <a:p>
            <a:endParaRPr lang="en-US" dirty="0"/>
          </a:p>
        </p:txBody>
      </p:sp>
      <p:sp>
        <p:nvSpPr>
          <p:cNvPr id="4" name="Content Placeholder 2"/>
          <p:cNvSpPr txBox="1">
            <a:spLocks/>
          </p:cNvSpPr>
          <p:nvPr/>
        </p:nvSpPr>
        <p:spPr>
          <a:xfrm>
            <a:off x="3622677" y="2537522"/>
            <a:ext cx="17138650" cy="9289860"/>
          </a:xfrm>
          <a:prstGeom prst="rect">
            <a:avLst/>
          </a:prstGeom>
        </p:spPr>
        <p:txBody>
          <a:bodyPr/>
          <a:lstStyle>
            <a:lvl1pPr marL="342900" indent="-342900" algn="l" rtl="0" eaLnBrk="1" fontAlgn="base" hangingPunct="1">
              <a:spcBef>
                <a:spcPct val="20000"/>
              </a:spcBef>
              <a:spcAft>
                <a:spcPct val="0"/>
              </a:spcAft>
              <a:buFont typeface="Arial" charset="0"/>
              <a:buNone/>
              <a:defRPr sz="2400" kern="1200" baseline="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endParaRPr lang="en-AU" sz="4800" dirty="0"/>
          </a:p>
        </p:txBody>
      </p:sp>
      <p:pic>
        <p:nvPicPr>
          <p:cNvPr id="5" name="Picture 4"/>
          <p:cNvPicPr>
            <a:picLocks noChangeAspect="1"/>
          </p:cNvPicPr>
          <p:nvPr/>
        </p:nvPicPr>
        <p:blipFill>
          <a:blip r:embed="rId2"/>
          <a:stretch>
            <a:fillRect/>
          </a:stretch>
        </p:blipFill>
        <p:spPr>
          <a:xfrm>
            <a:off x="4495800" y="5210177"/>
            <a:ext cx="2476500" cy="4781550"/>
          </a:xfrm>
          <a:prstGeom prst="rect">
            <a:avLst/>
          </a:prstGeom>
          <a:ln>
            <a:solidFill>
              <a:schemeClr val="bg1">
                <a:lumMod val="85000"/>
              </a:schemeClr>
            </a:solidFill>
          </a:ln>
        </p:spPr>
      </p:pic>
      <p:grpSp>
        <p:nvGrpSpPr>
          <p:cNvPr id="6" name="Group 5"/>
          <p:cNvGrpSpPr/>
          <p:nvPr/>
        </p:nvGrpSpPr>
        <p:grpSpPr>
          <a:xfrm>
            <a:off x="7505700" y="5210177"/>
            <a:ext cx="2514600" cy="3905250"/>
            <a:chOff x="2895600" y="3092450"/>
            <a:chExt cx="1676400" cy="2603500"/>
          </a:xfrm>
        </p:grpSpPr>
        <p:pic>
          <p:nvPicPr>
            <p:cNvPr id="7" name="Picture 6"/>
            <p:cNvPicPr>
              <a:picLocks noChangeAspect="1"/>
            </p:cNvPicPr>
            <p:nvPr/>
          </p:nvPicPr>
          <p:blipFill>
            <a:blip r:embed="rId3"/>
            <a:stretch>
              <a:fillRect/>
            </a:stretch>
          </p:blipFill>
          <p:spPr>
            <a:xfrm>
              <a:off x="2895600" y="3092450"/>
              <a:ext cx="1676400" cy="2603500"/>
            </a:xfrm>
            <a:prstGeom prst="rect">
              <a:avLst/>
            </a:prstGeom>
            <a:ln>
              <a:solidFill>
                <a:schemeClr val="bg1">
                  <a:lumMod val="85000"/>
                </a:schemeClr>
              </a:solidFill>
            </a:ln>
          </p:spPr>
        </p:pic>
        <p:sp>
          <p:nvSpPr>
            <p:cNvPr id="8" name="Rectangle 7"/>
            <p:cNvSpPr/>
            <p:nvPr/>
          </p:nvSpPr>
          <p:spPr>
            <a:xfrm>
              <a:off x="2895600" y="3733800"/>
              <a:ext cx="1320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i="1" dirty="0">
                  <a:solidFill>
                    <a:schemeClr val="tx1"/>
                  </a:solidFill>
                </a:rPr>
                <a:t>facility</a:t>
              </a:r>
            </a:p>
          </p:txBody>
        </p:sp>
      </p:grpSp>
      <p:pic>
        <p:nvPicPr>
          <p:cNvPr id="9" name="Picture 8"/>
          <p:cNvPicPr>
            <a:picLocks noChangeAspect="1"/>
          </p:cNvPicPr>
          <p:nvPr/>
        </p:nvPicPr>
        <p:blipFill>
          <a:blip r:embed="rId4"/>
          <a:stretch>
            <a:fillRect/>
          </a:stretch>
        </p:blipFill>
        <p:spPr>
          <a:xfrm>
            <a:off x="10458450" y="5210176"/>
            <a:ext cx="2400300" cy="2667000"/>
          </a:xfrm>
          <a:prstGeom prst="rect">
            <a:avLst/>
          </a:prstGeom>
          <a:ln>
            <a:solidFill>
              <a:schemeClr val="bg1">
                <a:lumMod val="85000"/>
              </a:schemeClr>
            </a:solidFill>
          </a:ln>
        </p:spPr>
      </p:pic>
      <p:pic>
        <p:nvPicPr>
          <p:cNvPr id="10" name="Picture 9"/>
          <p:cNvPicPr>
            <a:picLocks noChangeAspect="1"/>
          </p:cNvPicPr>
          <p:nvPr/>
        </p:nvPicPr>
        <p:blipFill>
          <a:blip r:embed="rId5"/>
          <a:stretch>
            <a:fillRect/>
          </a:stretch>
        </p:blipFill>
        <p:spPr>
          <a:xfrm>
            <a:off x="4991100" y="10456068"/>
            <a:ext cx="6096000" cy="990600"/>
          </a:xfrm>
          <a:prstGeom prst="rect">
            <a:avLst/>
          </a:prstGeom>
          <a:ln>
            <a:solidFill>
              <a:schemeClr val="bg1">
                <a:lumMod val="85000"/>
              </a:schemeClr>
            </a:solidFill>
          </a:ln>
        </p:spPr>
      </p:pic>
      <p:sp>
        <p:nvSpPr>
          <p:cNvPr id="11" name="TextBox 10"/>
          <p:cNvSpPr txBox="1"/>
          <p:nvPr/>
        </p:nvSpPr>
        <p:spPr>
          <a:xfrm>
            <a:off x="13335000" y="5384640"/>
            <a:ext cx="7086600" cy="5262979"/>
          </a:xfrm>
          <a:prstGeom prst="rect">
            <a:avLst/>
          </a:prstGeom>
          <a:noFill/>
        </p:spPr>
        <p:txBody>
          <a:bodyPr wrap="square" rtlCol="0">
            <a:spAutoFit/>
          </a:bodyPr>
          <a:lstStyle/>
          <a:p>
            <a:pPr algn="l"/>
            <a:r>
              <a:rPr lang="en-AU" sz="4800" b="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Decision makers want:</a:t>
            </a:r>
          </a:p>
          <a:p>
            <a:pPr marL="685800" indent="-685800" algn="l">
              <a:buFont typeface="Arial" charset="0"/>
              <a:buChar char="•"/>
            </a:pPr>
            <a:r>
              <a:rPr lang="en-AU" sz="4800" b="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Context</a:t>
            </a:r>
          </a:p>
          <a:p>
            <a:pPr marL="685800" indent="-685800" algn="l">
              <a:buFont typeface="Arial" charset="0"/>
              <a:buChar char="•"/>
            </a:pPr>
            <a:r>
              <a:rPr lang="en-AU" sz="4800" b="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Evidence</a:t>
            </a:r>
          </a:p>
          <a:p>
            <a:pPr marL="685800" indent="-685800" algn="l">
              <a:buFont typeface="Arial" charset="0"/>
              <a:buChar char="•"/>
            </a:pPr>
            <a:r>
              <a:rPr lang="en-AU" sz="4800" b="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Different perspectives</a:t>
            </a:r>
          </a:p>
          <a:p>
            <a:pPr marL="685800" indent="-685800" algn="l">
              <a:buFont typeface="Arial" charset="0"/>
              <a:buChar char="•"/>
            </a:pPr>
            <a:r>
              <a:rPr lang="en-AU" sz="4800" b="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Root Causes</a:t>
            </a:r>
          </a:p>
          <a:p>
            <a:pPr marL="685800" indent="-685800" algn="l">
              <a:buFont typeface="Arial" charset="0"/>
              <a:buChar char="•"/>
            </a:pPr>
            <a:r>
              <a:rPr lang="en-AU" sz="4800" b="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Options</a:t>
            </a:r>
          </a:p>
          <a:p>
            <a:pPr marL="685800" indent="-685800" algn="l">
              <a:buFont typeface="Arial" charset="0"/>
              <a:buChar char="•"/>
            </a:pPr>
            <a:r>
              <a:rPr lang="en-AU" sz="4800" b="0" dirty="0">
                <a:solidFill>
                  <a:schemeClr val="bg1">
                    <a:lumMod val="50000"/>
                  </a:schemeClr>
                </a:solidFill>
                <a:latin typeface="Segoe UI Historic" panose="020B0502040204020203" pitchFamily="34" charset="0"/>
                <a:ea typeface="Segoe UI Historic" panose="020B0502040204020203" pitchFamily="34" charset="0"/>
                <a:cs typeface="Segoe UI Historic" panose="020B0502040204020203" pitchFamily="34" charset="0"/>
              </a:rPr>
              <a:t>Solution details</a:t>
            </a:r>
          </a:p>
        </p:txBody>
      </p:sp>
    </p:spTree>
    <p:extLst>
      <p:ext uri="{BB962C8B-B14F-4D97-AF65-F5344CB8AC3E}">
        <p14:creationId xmlns:p14="http://schemas.microsoft.com/office/powerpoint/2010/main" val="231232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F8A11AA8-77E6-3400-F86A-7BFE8777E2B5}"/>
              </a:ext>
            </a:extLst>
          </p:cNvPr>
          <p:cNvSpPr>
            <a:spLocks/>
          </p:cNvSpPr>
          <p:nvPr/>
        </p:nvSpPr>
        <p:spPr bwMode="auto">
          <a:xfrm>
            <a:off x="3940969" y="4071937"/>
            <a:ext cx="15609094" cy="79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62558" bIns="0"/>
          <a:lstStyle>
            <a:lvl1pPr marL="342900" indent="-3429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hangingPunct="1">
              <a:spcBef>
                <a:spcPts val="1125"/>
              </a:spcBef>
              <a:buSzPct val="125000"/>
              <a:buFont typeface="Arial" panose="020B0604020202020204" pitchFamily="34" charset="0"/>
              <a:buChar char="•"/>
            </a:pPr>
            <a:endParaRPr lang="en-US" altLang="en-US" sz="5625">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 name="Title 3">
            <a:extLst>
              <a:ext uri="{FF2B5EF4-FFF2-40B4-BE49-F238E27FC236}">
                <a16:creationId xmlns:a16="http://schemas.microsoft.com/office/drawing/2014/main" id="{50E70CC1-CCEF-A65E-16C0-CD5639DBBE27}"/>
              </a:ext>
            </a:extLst>
          </p:cNvPr>
          <p:cNvSpPr>
            <a:spLocks noGrp="1"/>
          </p:cNvSpPr>
          <p:nvPr>
            <p:ph type="title"/>
          </p:nvPr>
        </p:nvSpPr>
        <p:spPr>
          <a:xfrm>
            <a:off x="1220392" y="2077187"/>
            <a:ext cx="21943219" cy="2286000"/>
          </a:xfrm>
        </p:spPr>
        <p:txBody>
          <a:bodyPr/>
          <a:lstStyle/>
          <a:p>
            <a:r>
              <a:rPr lang="en-US" dirty="0"/>
              <a:t>Overview</a:t>
            </a:r>
          </a:p>
        </p:txBody>
      </p:sp>
      <p:sp>
        <p:nvSpPr>
          <p:cNvPr id="5" name="Content Placeholder 4">
            <a:extLst>
              <a:ext uri="{FF2B5EF4-FFF2-40B4-BE49-F238E27FC236}">
                <a16:creationId xmlns:a16="http://schemas.microsoft.com/office/drawing/2014/main" id="{96571073-ED39-42A2-A9B9-49BD3182949A}"/>
              </a:ext>
            </a:extLst>
          </p:cNvPr>
          <p:cNvSpPr>
            <a:spLocks noGrp="1"/>
          </p:cNvSpPr>
          <p:nvPr>
            <p:ph idx="1"/>
          </p:nvPr>
        </p:nvSpPr>
        <p:spPr>
          <a:xfrm>
            <a:off x="1220392" y="4528993"/>
            <a:ext cx="21943219" cy="7722540"/>
          </a:xfrm>
        </p:spPr>
        <p:txBody>
          <a:bodyPr/>
          <a:lstStyle/>
          <a:p>
            <a:pPr lvl="0"/>
            <a:r>
              <a:rPr lang="en-AU" dirty="0"/>
              <a:t>The purpose of our documents</a:t>
            </a:r>
          </a:p>
          <a:p>
            <a:pPr lvl="0"/>
            <a:r>
              <a:rPr lang="en-AU" dirty="0"/>
              <a:t>Our audience and the curse of knowledge</a:t>
            </a:r>
          </a:p>
          <a:p>
            <a:pPr lvl="0"/>
            <a:r>
              <a:rPr lang="en-AU" b="1" dirty="0">
                <a:solidFill>
                  <a:schemeClr val="tx1"/>
                </a:solidFill>
              </a:rPr>
              <a:t>Distinguishing content and method</a:t>
            </a:r>
          </a:p>
          <a:p>
            <a:pPr lvl="0"/>
            <a:r>
              <a:rPr lang="en-AU" dirty="0"/>
              <a:t>How we arrange content</a:t>
            </a:r>
          </a:p>
          <a:p>
            <a:pPr lvl="0"/>
            <a:r>
              <a:rPr lang="en-AU" dirty="0"/>
              <a:t>Method – how we go about writing</a:t>
            </a:r>
          </a:p>
          <a:p>
            <a:endParaRPr lang="en-US" dirty="0"/>
          </a:p>
        </p:txBody>
      </p:sp>
    </p:spTree>
    <p:extLst>
      <p:ext uri="{BB962C8B-B14F-4D97-AF65-F5344CB8AC3E}">
        <p14:creationId xmlns:p14="http://schemas.microsoft.com/office/powerpoint/2010/main" val="16540203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220392" y="2077187"/>
            <a:ext cx="21943219" cy="2286000"/>
          </a:xfrm>
        </p:spPr>
        <p:txBody>
          <a:bodyPr/>
          <a:lstStyle/>
          <a:p>
            <a:r>
              <a:rPr lang="en-AU" dirty="0"/>
              <a:t>Activity</a:t>
            </a:r>
          </a:p>
        </p:txBody>
      </p:sp>
      <p:sp>
        <p:nvSpPr>
          <p:cNvPr id="4" name="Content Placeholder 3">
            <a:extLst>
              <a:ext uri="{FF2B5EF4-FFF2-40B4-BE49-F238E27FC236}">
                <a16:creationId xmlns:a16="http://schemas.microsoft.com/office/drawing/2014/main" id="{61BA5431-4388-2B4B-BBEC-8576683BE313}"/>
              </a:ext>
            </a:extLst>
          </p:cNvPr>
          <p:cNvSpPr>
            <a:spLocks noGrp="1"/>
          </p:cNvSpPr>
          <p:nvPr>
            <p:ph idx="1"/>
          </p:nvPr>
        </p:nvSpPr>
        <p:spPr>
          <a:xfrm>
            <a:off x="1220392" y="4528993"/>
            <a:ext cx="21943219" cy="7722540"/>
          </a:xfrm>
        </p:spPr>
        <p:txBody>
          <a:bodyPr/>
          <a:lstStyle/>
          <a:p>
            <a:pPr marL="0" indent="0">
              <a:spcBef>
                <a:spcPts val="600"/>
              </a:spcBef>
              <a:buNone/>
            </a:pPr>
            <a:r>
              <a:rPr lang="en-AU" dirty="0"/>
              <a:t>Group 1 – Doing the review</a:t>
            </a:r>
          </a:p>
          <a:p>
            <a:pPr>
              <a:spcBef>
                <a:spcPts val="600"/>
              </a:spcBef>
            </a:pPr>
            <a:r>
              <a:rPr lang="en-AU" dirty="0"/>
              <a:t>What information would we expect to be included in the report</a:t>
            </a:r>
          </a:p>
          <a:p>
            <a:pPr>
              <a:spcBef>
                <a:spcPts val="600"/>
              </a:spcBef>
            </a:pPr>
            <a:r>
              <a:rPr lang="en-AU" dirty="0"/>
              <a:t>How would you go about conducting the review and preparing the report</a:t>
            </a:r>
          </a:p>
          <a:p>
            <a:pPr marL="0" indent="0">
              <a:spcBef>
                <a:spcPts val="600"/>
              </a:spcBef>
              <a:buNone/>
            </a:pPr>
            <a:endParaRPr lang="en-AU" dirty="0"/>
          </a:p>
          <a:p>
            <a:pPr marL="0" indent="0">
              <a:spcBef>
                <a:spcPts val="600"/>
              </a:spcBef>
              <a:buNone/>
            </a:pPr>
            <a:r>
              <a:rPr lang="en-AU" dirty="0"/>
              <a:t>Group 2 – Updating the CE on the review</a:t>
            </a:r>
          </a:p>
          <a:p>
            <a:pPr>
              <a:spcBef>
                <a:spcPts val="600"/>
              </a:spcBef>
            </a:pPr>
            <a:r>
              <a:rPr lang="en-AU" dirty="0"/>
              <a:t>We are asked to prepare a briefing for the CE on the status of the review of an Office attached to the department.</a:t>
            </a:r>
          </a:p>
          <a:p>
            <a:pPr>
              <a:spcBef>
                <a:spcPts val="600"/>
              </a:spcBef>
            </a:pPr>
            <a:r>
              <a:rPr lang="en-AU" dirty="0"/>
              <a:t>What information could be included in the briefing?</a:t>
            </a:r>
          </a:p>
          <a:p>
            <a:pPr>
              <a:spcBef>
                <a:spcPts val="600"/>
              </a:spcBef>
            </a:pPr>
            <a:r>
              <a:rPr lang="en-AU" dirty="0"/>
              <a:t>How should we go about preparing the briefing?</a:t>
            </a:r>
          </a:p>
          <a:p>
            <a:endParaRPr lang="en-AU" dirty="0"/>
          </a:p>
        </p:txBody>
      </p:sp>
    </p:spTree>
    <p:extLst>
      <p:ext uri="{BB962C8B-B14F-4D97-AF65-F5344CB8AC3E}">
        <p14:creationId xmlns:p14="http://schemas.microsoft.com/office/powerpoint/2010/main" val="17784923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8"/>
          <p:cNvSpPr txBox="1"/>
          <p:nvPr/>
        </p:nvSpPr>
        <p:spPr>
          <a:xfrm>
            <a:off x="5135316" y="4650425"/>
            <a:ext cx="3895576" cy="121890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lIns="182880" tIns="91440" rIns="182880" bIns="91440"/>
          <a:lstStyle/>
          <a:p>
            <a:pPr>
              <a:defRPr/>
            </a:pPr>
            <a:r>
              <a:rPr lang="en-AU" sz="3200" dirty="0">
                <a:latin typeface="Arial" charset="0"/>
                <a:ea typeface="Calibri" charset="0"/>
                <a:cs typeface="Times New Roman" charset="0"/>
              </a:rPr>
              <a:t>‘Above the surface’</a:t>
            </a:r>
            <a:endParaRPr lang="en-GB" sz="8800" dirty="0">
              <a:latin typeface="Times New Roman" charset="0"/>
              <a:ea typeface="Calibri" charset="0"/>
              <a:cs typeface="Times New Roman" charset="0"/>
            </a:endParaRPr>
          </a:p>
          <a:p>
            <a:pPr>
              <a:defRPr/>
            </a:pPr>
            <a:r>
              <a:rPr lang="en-AU" sz="3200" dirty="0">
                <a:latin typeface="Arial" charset="0"/>
                <a:ea typeface="Calibri" charset="0"/>
                <a:cs typeface="Times New Roman" charset="0"/>
              </a:rPr>
              <a:t>Content</a:t>
            </a:r>
            <a:endParaRPr lang="en-GB" sz="8800" dirty="0">
              <a:latin typeface="Times New Roman" charset="0"/>
              <a:ea typeface="Calibri" charset="0"/>
              <a:cs typeface="Times New Roman" charset="0"/>
            </a:endParaRPr>
          </a:p>
        </p:txBody>
      </p:sp>
      <p:sp>
        <p:nvSpPr>
          <p:cNvPr id="7" name="Text Box 76"/>
          <p:cNvSpPr txBox="1"/>
          <p:nvPr/>
        </p:nvSpPr>
        <p:spPr>
          <a:xfrm>
            <a:off x="5135316" y="6360171"/>
            <a:ext cx="3895576" cy="115193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lIns="182880" tIns="91440" rIns="182880" bIns="91440"/>
          <a:lstStyle/>
          <a:p>
            <a:pPr>
              <a:defRPr/>
            </a:pPr>
            <a:r>
              <a:rPr lang="en-AU" sz="3200">
                <a:latin typeface="Arial" charset="0"/>
                <a:ea typeface="Calibri" charset="0"/>
                <a:cs typeface="Times New Roman" charset="0"/>
              </a:rPr>
              <a:t>‘Below the surface’</a:t>
            </a:r>
            <a:endParaRPr lang="en-GB" sz="3200">
              <a:latin typeface="Times New Roman" charset="0"/>
              <a:ea typeface="Calibri" charset="0"/>
              <a:cs typeface="Times New Roman" charset="0"/>
            </a:endParaRPr>
          </a:p>
          <a:p>
            <a:pPr>
              <a:defRPr/>
            </a:pPr>
            <a:r>
              <a:rPr lang="en-AU" sz="3200">
                <a:latin typeface="Arial" charset="0"/>
                <a:ea typeface="Calibri" charset="0"/>
                <a:cs typeface="Times New Roman" charset="0"/>
              </a:rPr>
              <a:t>Method</a:t>
            </a:r>
            <a:endParaRPr lang="en-GB" sz="3200">
              <a:latin typeface="Times New Roman" charset="0"/>
              <a:ea typeface="Calibri" charset="0"/>
              <a:cs typeface="Times New Roman" charset="0"/>
            </a:endParaRPr>
          </a:p>
        </p:txBody>
      </p:sp>
      <p:sp>
        <p:nvSpPr>
          <p:cNvPr id="3" name="Rectangle 5"/>
          <p:cNvSpPr>
            <a:spLocks noChangeArrowheads="1"/>
          </p:cNvSpPr>
          <p:nvPr/>
        </p:nvSpPr>
        <p:spPr bwMode="auto">
          <a:xfrm>
            <a:off x="3204304" y="-251520"/>
            <a:ext cx="369395"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2880" tIns="91440" rIns="182880" bIns="91440" anchor="ctr">
            <a:spAutoFit/>
          </a:bodyPr>
          <a:lstStyle/>
          <a:p>
            <a:pPr>
              <a:defRPr/>
            </a:pPr>
            <a:endParaRPr lang="en-AU" sz="8800"/>
          </a:p>
        </p:txBody>
      </p:sp>
      <p:sp>
        <p:nvSpPr>
          <p:cNvPr id="9" name="Oval 8"/>
          <p:cNvSpPr>
            <a:spLocks noChangeArrowheads="1"/>
          </p:cNvSpPr>
          <p:nvPr/>
        </p:nvSpPr>
        <p:spPr bwMode="auto">
          <a:xfrm>
            <a:off x="9030893" y="4554141"/>
            <a:ext cx="6040934" cy="3821906"/>
          </a:xfrm>
          <a:prstGeom prst="ellipse">
            <a:avLst/>
          </a:prstGeom>
          <a:solidFill>
            <a:srgbClr val="FFFFFF"/>
          </a:solidFill>
          <a:ln w="9525">
            <a:solidFill>
              <a:srgbClr val="000000"/>
            </a:solidFill>
            <a:round/>
            <a:headEnd/>
            <a:tailEnd/>
          </a:ln>
        </p:spPr>
        <p:txBody>
          <a:bodyPr lIns="182880" tIns="91440" rIns="182880" bIns="91440" upright="1"/>
          <a:lstStyle/>
          <a:p>
            <a:pPr>
              <a:spcAft>
                <a:spcPts val="1200"/>
              </a:spcAft>
              <a:defRPr/>
            </a:pPr>
            <a:r>
              <a:rPr lang="en-AU" sz="3200" dirty="0">
                <a:ea typeface="Calibri" charset="0"/>
                <a:cs typeface="Times New Roman" charset="0"/>
              </a:rPr>
              <a:t>What the document contains</a:t>
            </a:r>
            <a:endParaRPr lang="en-GB" sz="8800" dirty="0">
              <a:latin typeface="Times New Roman" charset="0"/>
              <a:ea typeface="Calibri" charset="0"/>
              <a:cs typeface="Times New Roman" charset="0"/>
            </a:endParaRPr>
          </a:p>
          <a:p>
            <a:pPr>
              <a:defRPr/>
            </a:pPr>
            <a:r>
              <a:rPr lang="en-AU" sz="3200" dirty="0">
                <a:ea typeface="Calibri" charset="0"/>
                <a:cs typeface="Times New Roman" charset="0"/>
              </a:rPr>
              <a:t>How you go</a:t>
            </a:r>
          </a:p>
          <a:p>
            <a:pPr>
              <a:defRPr/>
            </a:pPr>
            <a:r>
              <a:rPr lang="en-AU" sz="3200" dirty="0">
                <a:ea typeface="Calibri" charset="0"/>
                <a:cs typeface="Times New Roman" charset="0"/>
              </a:rPr>
              <a:t>about producing it</a:t>
            </a:r>
            <a:endParaRPr lang="en-GB" sz="8800" dirty="0">
              <a:latin typeface="Times New Roman" charset="0"/>
              <a:ea typeface="Calibri" charset="0"/>
              <a:cs typeface="Times New Roman" charset="0"/>
            </a:endParaRPr>
          </a:p>
        </p:txBody>
      </p:sp>
      <p:cxnSp>
        <p:nvCxnSpPr>
          <p:cNvPr id="5" name="Straight Connector 4"/>
          <p:cNvCxnSpPr/>
          <p:nvPr/>
        </p:nvCxnSpPr>
        <p:spPr>
          <a:xfrm>
            <a:off x="5360791" y="6282036"/>
            <a:ext cx="12113122" cy="0"/>
          </a:xfrm>
          <a:prstGeom prst="line">
            <a:avLst/>
          </a:prstGeom>
        </p:spPr>
        <p:style>
          <a:lnRef idx="1">
            <a:schemeClr val="accent1"/>
          </a:lnRef>
          <a:fillRef idx="0">
            <a:schemeClr val="accent1"/>
          </a:fillRef>
          <a:effectRef idx="0">
            <a:schemeClr val="accent1"/>
          </a:effectRef>
          <a:fontRef idx="minor">
            <a:schemeClr val="tx1"/>
          </a:fontRef>
        </p:style>
      </p:cxnSp>
      <p:pic>
        <p:nvPicPr>
          <p:cNvPr id="6451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1831" y="9018241"/>
            <a:ext cx="4667994" cy="31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064500" y="9207996"/>
            <a:ext cx="11056492" cy="3103414"/>
          </a:xfrm>
          <a:prstGeom prst="rect">
            <a:avLst/>
          </a:prstGeom>
          <a:noFill/>
        </p:spPr>
        <p:txBody>
          <a:bodyPr wrap="square">
            <a:spAutoFit/>
          </a:bodyPr>
          <a:lstStyle/>
          <a:p>
            <a:pPr>
              <a:spcAft>
                <a:spcPts val="844"/>
              </a:spcAft>
              <a:defRPr/>
            </a:pPr>
            <a:r>
              <a:rPr lang="en-US" sz="2700" dirty="0">
                <a:latin typeface="Segoe UI Historic" panose="020B0502040204020203" pitchFamily="34" charset="0"/>
                <a:ea typeface="Segoe UI Historic" panose="020B0502040204020203" pitchFamily="34" charset="0"/>
                <a:cs typeface="Segoe UI Historic" panose="020B0502040204020203" pitchFamily="34" charset="0"/>
              </a:rPr>
              <a:t>Anablep =- “four-eyed fish” </a:t>
            </a:r>
            <a:r>
              <a:rPr lang="mr-IN" sz="2700" dirty="0">
                <a:latin typeface="Segoe UI Historic" panose="020B0502040204020203" pitchFamily="34" charset="0"/>
                <a:ea typeface="Segoe UI Historic" panose="020B0502040204020203" pitchFamily="34" charset="0"/>
                <a:cs typeface="Calibri" charset="0"/>
              </a:rPr>
              <a:t>–</a:t>
            </a:r>
            <a:r>
              <a:rPr lang="en-US" sz="2700" dirty="0">
                <a:latin typeface="Segoe UI Historic" panose="020B0502040204020203" pitchFamily="34" charset="0"/>
                <a:ea typeface="Segoe UI Historic" panose="020B0502040204020203" pitchFamily="34" charset="0"/>
                <a:cs typeface="Segoe UI Historic" panose="020B0502040204020203" pitchFamily="34" charset="0"/>
              </a:rPr>
              <a:t> Actually two eyes each with two retinal regions.</a:t>
            </a:r>
          </a:p>
          <a:p>
            <a:pPr>
              <a:spcAft>
                <a:spcPts val="844"/>
              </a:spcAft>
              <a:defRPr/>
            </a:pPr>
            <a:r>
              <a:rPr lang="en-US" sz="2700" dirty="0">
                <a:latin typeface="Segoe UI Historic" panose="020B0502040204020203" pitchFamily="34" charset="0"/>
                <a:ea typeface="Segoe UI Historic" panose="020B0502040204020203" pitchFamily="34" charset="0"/>
                <a:cs typeface="Segoe UI Historic" panose="020B0502040204020203" pitchFamily="34" charset="0"/>
              </a:rPr>
              <a:t>Both eyes are divided into aerial and aquatic parts. The two retinal regions of each eye, working in concert with two different curvatures of the eyeball above and below water to account for the difference in light refractivity for air and water, allow this amazing fish to see clearly above and below the water surface simultaneously.</a:t>
            </a:r>
            <a:endParaRPr lang="en-AU" sz="27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Title 1"/>
          <p:cNvSpPr txBox="1">
            <a:spLocks/>
          </p:cNvSpPr>
          <p:nvPr/>
        </p:nvSpPr>
        <p:spPr>
          <a:xfrm>
            <a:off x="3918174" y="2242920"/>
            <a:ext cx="14998352" cy="1296144"/>
          </a:xfrm>
          <a:prstGeom prst="rect">
            <a:avLst/>
          </a:prstGeom>
        </p:spPr>
        <p:txBody>
          <a:bodyPr/>
          <a:lstStyle>
            <a:lvl1pPr algn="l" rtl="0" eaLnBrk="1" fontAlgn="base" hangingPunct="1">
              <a:spcBef>
                <a:spcPct val="0"/>
              </a:spcBef>
              <a:spcAft>
                <a:spcPct val="0"/>
              </a:spcAft>
              <a:defRPr sz="3600" kern="1200" baseline="0">
                <a:solidFill>
                  <a:schemeClr val="tx1"/>
                </a:solidFill>
                <a:latin typeface="Georg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AU" altLang="en-US" sz="7200" dirty="0">
              <a:latin typeface="Century Gothic" charset="0"/>
              <a:ea typeface="Century Gothic" charset="0"/>
              <a:cs typeface="Century Gothic" charset="0"/>
            </a:endParaRPr>
          </a:p>
        </p:txBody>
      </p:sp>
      <p:sp>
        <p:nvSpPr>
          <p:cNvPr id="13" name="Title 12">
            <a:extLst>
              <a:ext uri="{FF2B5EF4-FFF2-40B4-BE49-F238E27FC236}">
                <a16:creationId xmlns:a16="http://schemas.microsoft.com/office/drawing/2014/main" id="{1B141BE9-9746-F347-A301-2504E82BC584}"/>
              </a:ext>
            </a:extLst>
          </p:cNvPr>
          <p:cNvSpPr>
            <a:spLocks noGrp="1"/>
          </p:cNvSpPr>
          <p:nvPr>
            <p:ph type="title"/>
          </p:nvPr>
        </p:nvSpPr>
        <p:spPr/>
        <p:txBody>
          <a:bodyPr/>
          <a:lstStyle/>
          <a:p>
            <a:r>
              <a:rPr lang="en-AU" altLang="en-US" dirty="0"/>
              <a:t>Content vs Method</a:t>
            </a:r>
            <a:br>
              <a:rPr lang="en-AU" altLang="en-US" dirty="0"/>
            </a:br>
            <a:endParaRPr lang="en-US" dirty="0"/>
          </a:p>
        </p:txBody>
      </p:sp>
    </p:spTree>
    <p:extLst>
      <p:ext uri="{BB962C8B-B14F-4D97-AF65-F5344CB8AC3E}">
        <p14:creationId xmlns:p14="http://schemas.microsoft.com/office/powerpoint/2010/main" val="22156536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F8A11AA8-77E6-3400-F86A-7BFE8777E2B5}"/>
              </a:ext>
            </a:extLst>
          </p:cNvPr>
          <p:cNvSpPr>
            <a:spLocks/>
          </p:cNvSpPr>
          <p:nvPr/>
        </p:nvSpPr>
        <p:spPr bwMode="auto">
          <a:xfrm>
            <a:off x="3940969" y="4071937"/>
            <a:ext cx="15609094" cy="79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62558" bIns="0"/>
          <a:lstStyle>
            <a:lvl1pPr marL="342900" indent="-3429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hangingPunct="1">
              <a:spcBef>
                <a:spcPts val="1125"/>
              </a:spcBef>
              <a:buSzPct val="125000"/>
              <a:buFont typeface="Arial" panose="020B0604020202020204" pitchFamily="34" charset="0"/>
              <a:buChar char="•"/>
            </a:pPr>
            <a:endParaRPr lang="en-US" altLang="en-US" sz="5625">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 name="Title 3">
            <a:extLst>
              <a:ext uri="{FF2B5EF4-FFF2-40B4-BE49-F238E27FC236}">
                <a16:creationId xmlns:a16="http://schemas.microsoft.com/office/drawing/2014/main" id="{50E70CC1-CCEF-A65E-16C0-CD5639DBBE27}"/>
              </a:ext>
            </a:extLst>
          </p:cNvPr>
          <p:cNvSpPr>
            <a:spLocks noGrp="1"/>
          </p:cNvSpPr>
          <p:nvPr>
            <p:ph type="title"/>
          </p:nvPr>
        </p:nvSpPr>
        <p:spPr>
          <a:xfrm>
            <a:off x="1220392" y="2077187"/>
            <a:ext cx="21943219" cy="2286000"/>
          </a:xfrm>
        </p:spPr>
        <p:txBody>
          <a:bodyPr/>
          <a:lstStyle/>
          <a:p>
            <a:r>
              <a:rPr lang="en-US" dirty="0"/>
              <a:t>Overview</a:t>
            </a:r>
          </a:p>
        </p:txBody>
      </p:sp>
      <p:sp>
        <p:nvSpPr>
          <p:cNvPr id="5" name="Content Placeholder 4">
            <a:extLst>
              <a:ext uri="{FF2B5EF4-FFF2-40B4-BE49-F238E27FC236}">
                <a16:creationId xmlns:a16="http://schemas.microsoft.com/office/drawing/2014/main" id="{96571073-ED39-42A2-A9B9-49BD3182949A}"/>
              </a:ext>
            </a:extLst>
          </p:cNvPr>
          <p:cNvSpPr>
            <a:spLocks noGrp="1"/>
          </p:cNvSpPr>
          <p:nvPr>
            <p:ph idx="1"/>
          </p:nvPr>
        </p:nvSpPr>
        <p:spPr>
          <a:xfrm>
            <a:off x="1220392" y="4528993"/>
            <a:ext cx="21943219" cy="7722540"/>
          </a:xfrm>
        </p:spPr>
        <p:txBody>
          <a:bodyPr/>
          <a:lstStyle/>
          <a:p>
            <a:pPr lvl="0"/>
            <a:r>
              <a:rPr lang="en-AU" dirty="0"/>
              <a:t>The purpose of our documents</a:t>
            </a:r>
          </a:p>
          <a:p>
            <a:pPr lvl="0"/>
            <a:r>
              <a:rPr lang="en-AU" dirty="0"/>
              <a:t>Our audience and the curse of knowledge</a:t>
            </a:r>
          </a:p>
          <a:p>
            <a:pPr lvl="0"/>
            <a:r>
              <a:rPr lang="en-AU" dirty="0"/>
              <a:t>Distinguishing content and method</a:t>
            </a:r>
          </a:p>
          <a:p>
            <a:pPr lvl="0"/>
            <a:r>
              <a:rPr lang="en-AU" b="1" dirty="0">
                <a:solidFill>
                  <a:schemeClr val="tx1"/>
                </a:solidFill>
              </a:rPr>
              <a:t>How we arrange content</a:t>
            </a:r>
          </a:p>
          <a:p>
            <a:pPr lvl="0"/>
            <a:r>
              <a:rPr lang="en-AU" dirty="0"/>
              <a:t>Method – how we go about writing</a:t>
            </a:r>
          </a:p>
          <a:p>
            <a:endParaRPr lang="en-US" dirty="0"/>
          </a:p>
        </p:txBody>
      </p:sp>
    </p:spTree>
    <p:extLst>
      <p:ext uri="{BB962C8B-B14F-4D97-AF65-F5344CB8AC3E}">
        <p14:creationId xmlns:p14="http://schemas.microsoft.com/office/powerpoint/2010/main" val="67322568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title"/>
          </p:nvPr>
        </p:nvSpPr>
        <p:spPr>
          <a:xfrm>
            <a:off x="1220392" y="2077187"/>
            <a:ext cx="21943219" cy="2286000"/>
          </a:xfrm>
        </p:spPr>
        <p:txBody>
          <a:bodyPr/>
          <a:lstStyle/>
          <a:p>
            <a:r>
              <a:rPr lang="en-US" altLang="x-none"/>
              <a:t>Narrative Structure</a:t>
            </a:r>
          </a:p>
        </p:txBody>
      </p:sp>
      <p:sp>
        <p:nvSpPr>
          <p:cNvPr id="4" name="Content Placeholder 3">
            <a:extLst>
              <a:ext uri="{FF2B5EF4-FFF2-40B4-BE49-F238E27FC236}">
                <a16:creationId xmlns:a16="http://schemas.microsoft.com/office/drawing/2014/main" id="{5F75DF59-7EC4-E746-A7D0-B86451A60023}"/>
              </a:ext>
            </a:extLst>
          </p:cNvPr>
          <p:cNvSpPr>
            <a:spLocks noGrp="1"/>
          </p:cNvSpPr>
          <p:nvPr>
            <p:ph idx="1"/>
          </p:nvPr>
        </p:nvSpPr>
        <p:spPr>
          <a:xfrm>
            <a:off x="1220392" y="4528993"/>
            <a:ext cx="21943219" cy="7722540"/>
          </a:xfrm>
        </p:spPr>
        <p:txBody>
          <a:bodyPr/>
          <a:lstStyle/>
          <a:p>
            <a:pPr marL="0" indent="0">
              <a:spcBef>
                <a:spcPts val="600"/>
              </a:spcBef>
              <a:buNone/>
            </a:pPr>
            <a:r>
              <a:rPr lang="en-GB" dirty="0"/>
              <a:t>“Narrative is the choice of which events to relate and in what order to relate them – so it is a representation or specific manifestation of the story, rather than the story itself.”</a:t>
            </a:r>
          </a:p>
          <a:p>
            <a:pPr marL="0" indent="0">
              <a:spcBef>
                <a:spcPts val="600"/>
              </a:spcBef>
              <a:buNone/>
            </a:pPr>
            <a:r>
              <a:rPr lang="en-US" dirty="0"/>
              <a:t>Write to tell or write to discover – this is our choice about sequence.</a:t>
            </a:r>
          </a:p>
          <a:p>
            <a:pPr marL="635000" lvl="1" indent="0">
              <a:spcBef>
                <a:spcPts val="600"/>
              </a:spcBef>
              <a:buNone/>
            </a:pPr>
            <a:r>
              <a:rPr lang="en-AU" dirty="0"/>
              <a:t>When we tell we will present findings first and support them with facts and data second.</a:t>
            </a:r>
          </a:p>
          <a:p>
            <a:pPr marL="635000" lvl="1" indent="0">
              <a:spcBef>
                <a:spcPts val="600"/>
              </a:spcBef>
              <a:buNone/>
            </a:pPr>
            <a:r>
              <a:rPr lang="en-AU" dirty="0"/>
              <a:t>We tell to inform</a:t>
            </a:r>
            <a:endParaRPr lang="en-US" dirty="0"/>
          </a:p>
          <a:p>
            <a:pPr marL="635000" lvl="1" indent="0">
              <a:spcBef>
                <a:spcPts val="600"/>
              </a:spcBef>
              <a:buNone/>
            </a:pPr>
            <a:r>
              <a:rPr lang="en-US" dirty="0"/>
              <a:t>When we reveal for the reader to discover we present facts and data first and findings second</a:t>
            </a:r>
          </a:p>
          <a:p>
            <a:pPr marL="635000" lvl="1" indent="0">
              <a:spcBef>
                <a:spcPts val="600"/>
              </a:spcBef>
              <a:buNone/>
            </a:pPr>
            <a:r>
              <a:rPr lang="en-US" dirty="0"/>
              <a:t>We use revealing and discovery to engage our reader and persuade</a:t>
            </a:r>
          </a:p>
        </p:txBody>
      </p:sp>
      <p:sp>
        <p:nvSpPr>
          <p:cNvPr id="24595" name="Rectangle 35"/>
          <p:cNvSpPr>
            <a:spLocks/>
          </p:cNvSpPr>
          <p:nvPr/>
        </p:nvSpPr>
        <p:spPr bwMode="auto">
          <a:xfrm>
            <a:off x="4415137" y="2681537"/>
            <a:ext cx="16033254" cy="9056934"/>
          </a:xfrm>
          <a:prstGeom prst="rect">
            <a:avLst/>
          </a:prstGeom>
          <a:noFill/>
          <a:ln>
            <a:noFill/>
          </a:ln>
          <a:extLst>
            <a:ext uri="{909E8E84-426E-40dd-AFC4-6F175D3DCCD1}"/>
            <a:ext uri="{91240B29-F687-4f45-9708-019B960494DF}"/>
          </a:extLst>
        </p:spPr>
        <p:txBody>
          <a:bodyPr lIns="0" tIns="0" rIns="0" bIns="0"/>
          <a:lstStyle/>
          <a:p>
            <a:pPr>
              <a:defRPr/>
            </a:pPr>
            <a:endParaRPr lang="en-GB" sz="4800" dirty="0"/>
          </a:p>
        </p:txBody>
      </p:sp>
    </p:spTree>
    <p:extLst>
      <p:ext uri="{BB962C8B-B14F-4D97-AF65-F5344CB8AC3E}">
        <p14:creationId xmlns:p14="http://schemas.microsoft.com/office/powerpoint/2010/main" val="331922642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54D3-52D6-B09F-C174-6B21D6EB8817}"/>
              </a:ext>
            </a:extLst>
          </p:cNvPr>
          <p:cNvSpPr>
            <a:spLocks noGrp="1"/>
          </p:cNvSpPr>
          <p:nvPr>
            <p:ph type="title"/>
          </p:nvPr>
        </p:nvSpPr>
        <p:spPr>
          <a:xfrm>
            <a:off x="1220392" y="2077187"/>
            <a:ext cx="21943219" cy="2286000"/>
          </a:xfrm>
        </p:spPr>
        <p:txBody>
          <a:bodyPr/>
          <a:lstStyle/>
          <a:p>
            <a:r>
              <a:rPr lang="en-US" dirty="0"/>
              <a:t>Write to tell or to discover</a:t>
            </a:r>
          </a:p>
        </p:txBody>
      </p:sp>
      <p:sp>
        <p:nvSpPr>
          <p:cNvPr id="3" name="Content Placeholder 2">
            <a:extLst>
              <a:ext uri="{FF2B5EF4-FFF2-40B4-BE49-F238E27FC236}">
                <a16:creationId xmlns:a16="http://schemas.microsoft.com/office/drawing/2014/main" id="{45053B9A-0DFF-0FA6-F831-111AF97D9A55}"/>
              </a:ext>
            </a:extLst>
          </p:cNvPr>
          <p:cNvSpPr>
            <a:spLocks noGrp="1"/>
          </p:cNvSpPr>
          <p:nvPr>
            <p:ph idx="1"/>
          </p:nvPr>
        </p:nvSpPr>
        <p:spPr>
          <a:xfrm>
            <a:off x="1220392" y="4528993"/>
            <a:ext cx="21943219" cy="7722540"/>
          </a:xfrm>
        </p:spPr>
        <p:txBody>
          <a:bodyPr/>
          <a:lstStyle/>
          <a:p>
            <a:pPr marL="0" indent="0">
              <a:buNone/>
            </a:pPr>
            <a:r>
              <a:rPr lang="en-AU" dirty="0"/>
              <a:t>When we tell we will present findings first and support them with facts and data second.</a:t>
            </a:r>
          </a:p>
          <a:p>
            <a:pPr marL="0" indent="0">
              <a:buNone/>
            </a:pPr>
            <a:r>
              <a:rPr lang="en-AU" dirty="0"/>
              <a:t>We tell to inform</a:t>
            </a:r>
            <a:endParaRPr lang="en-US" dirty="0"/>
          </a:p>
          <a:p>
            <a:pPr marL="0" indent="0">
              <a:buNone/>
            </a:pPr>
            <a:r>
              <a:rPr lang="en-US" dirty="0"/>
              <a:t>When we reveal for the reader to discover we present facts and data first and findings second</a:t>
            </a:r>
          </a:p>
          <a:p>
            <a:pPr marL="0" indent="0">
              <a:buNone/>
            </a:pPr>
            <a:r>
              <a:rPr lang="en-US" dirty="0"/>
              <a:t>We use discovery to persuade</a:t>
            </a:r>
          </a:p>
        </p:txBody>
      </p:sp>
    </p:spTree>
    <p:extLst>
      <p:ext uri="{BB962C8B-B14F-4D97-AF65-F5344CB8AC3E}">
        <p14:creationId xmlns:p14="http://schemas.microsoft.com/office/powerpoint/2010/main" val="25362715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a:extLst>
              <a:ext uri="{FF2B5EF4-FFF2-40B4-BE49-F238E27FC236}">
                <a16:creationId xmlns:a16="http://schemas.microsoft.com/office/drawing/2014/main" id="{FBED7F3C-919B-7803-E12F-B6D64597F64E}"/>
              </a:ext>
            </a:extLst>
          </p:cNvPr>
          <p:cNvSpPr>
            <a:spLocks noGrp="1" noChangeArrowheads="1"/>
          </p:cNvSpPr>
          <p:nvPr>
            <p:ph type="body" idx="4294967295"/>
          </p:nvPr>
        </p:nvSpPr>
        <p:spPr bwMode="auto">
          <a:xfrm>
            <a:off x="4395506" y="2605367"/>
            <a:ext cx="16465841" cy="9000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None/>
            </a:pPr>
            <a:r>
              <a:rPr lang="en-US" altLang="en-US" sz="6187">
                <a:solidFill>
                  <a:schemeClr val="bg1"/>
                </a:solidFill>
                <a:latin typeface="Frutiger Neue LT Pro Cn Regular" panose="020B0606040304020203" pitchFamily="34" charset="77"/>
                <a:ea typeface="Helvetica Neue" panose="02000503000000020004" pitchFamily="2" charset="0"/>
                <a:cs typeface="Helvetica Neue" panose="02000503000000020004" pitchFamily="2" charset="0"/>
                <a:sym typeface="Trebuchet MS" panose="020B0703020202090204" pitchFamily="34" charset="0"/>
              </a:rPr>
              <a:t>We would like to acknowledge this land that we meet on today is the traditional land of the Kaurna people and that we respect their spiritual relationship with their country. </a:t>
            </a:r>
            <a:endParaRPr lang="en-US" altLang="en-US" sz="3937">
              <a:solidFill>
                <a:schemeClr val="bg1"/>
              </a:solidFill>
              <a:latin typeface="Frutiger Neue LT Pro Cn Regular" panose="020B0606040304020203" pitchFamily="34" charset="77"/>
              <a:ea typeface="Helvetica Neue" panose="02000503000000020004" pitchFamily="2" charset="0"/>
              <a:cs typeface="Helvetica Neue" panose="02000503000000020004" pitchFamily="2" charset="0"/>
            </a:endParaRPr>
          </a:p>
          <a:p>
            <a:pPr marL="0" indent="0">
              <a:spcBef>
                <a:spcPts val="1406"/>
              </a:spcBef>
              <a:buNone/>
            </a:pPr>
            <a:endParaRPr lang="en-US" altLang="en-US" sz="6187">
              <a:solidFill>
                <a:schemeClr val="bg1"/>
              </a:solidFill>
              <a:latin typeface="Frutiger Neue LT Pro Cn Regular" panose="020B0606040304020203" pitchFamily="34" charset="77"/>
              <a:ea typeface="Helvetica Neue" panose="02000503000000020004" pitchFamily="2" charset="0"/>
              <a:cs typeface="Helvetica Neue" panose="02000503000000020004" pitchFamily="2" charset="0"/>
              <a:sym typeface="Trebuchet MS" panose="020B0703020202090204" pitchFamily="34" charset="0"/>
            </a:endParaRPr>
          </a:p>
          <a:p>
            <a:pPr marL="0" indent="0">
              <a:spcBef>
                <a:spcPts val="1406"/>
              </a:spcBef>
              <a:buNone/>
            </a:pPr>
            <a:r>
              <a:rPr lang="en-US" altLang="en-US" sz="6187">
                <a:solidFill>
                  <a:schemeClr val="bg1"/>
                </a:solidFill>
                <a:latin typeface="Frutiger Neue LT Pro Cn Regular" panose="020B0606040304020203" pitchFamily="34" charset="77"/>
                <a:ea typeface="Helvetica Neue" panose="02000503000000020004" pitchFamily="2" charset="0"/>
                <a:cs typeface="Helvetica Neue" panose="02000503000000020004" pitchFamily="2" charset="0"/>
                <a:sym typeface="Trebuchet MS" panose="020B0703020202090204" pitchFamily="34" charset="0"/>
              </a:rPr>
              <a:t>We also acknowledge the Kaurna people as the custodians of the Adelaide region and that their cultural and heritage beliefs are still as important to the living Kaurna people today.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title"/>
          </p:nvPr>
        </p:nvSpPr>
        <p:spPr>
          <a:xfrm>
            <a:off x="1220392" y="2077187"/>
            <a:ext cx="21943219" cy="2286000"/>
          </a:xfrm>
        </p:spPr>
        <p:txBody>
          <a:bodyPr/>
          <a:lstStyle/>
          <a:p>
            <a:r>
              <a:rPr lang="en-US" altLang="x-none" dirty="0"/>
              <a:t>Narrative Structures</a:t>
            </a:r>
          </a:p>
        </p:txBody>
      </p:sp>
      <p:sp>
        <p:nvSpPr>
          <p:cNvPr id="4" name="Content Placeholder 3">
            <a:extLst>
              <a:ext uri="{FF2B5EF4-FFF2-40B4-BE49-F238E27FC236}">
                <a16:creationId xmlns:a16="http://schemas.microsoft.com/office/drawing/2014/main" id="{5F75DF59-7EC4-E746-A7D0-B86451A60023}"/>
              </a:ext>
            </a:extLst>
          </p:cNvPr>
          <p:cNvSpPr>
            <a:spLocks noGrp="1"/>
          </p:cNvSpPr>
          <p:nvPr>
            <p:ph idx="1"/>
          </p:nvPr>
        </p:nvSpPr>
        <p:spPr>
          <a:xfrm>
            <a:off x="1220392" y="4528993"/>
            <a:ext cx="21943219" cy="7722540"/>
          </a:xfrm>
        </p:spPr>
        <p:txBody>
          <a:bodyPr/>
          <a:lstStyle/>
          <a:p>
            <a:pPr marL="0" indent="0">
              <a:spcBef>
                <a:spcPts val="2900"/>
              </a:spcBef>
              <a:buNone/>
            </a:pPr>
            <a:r>
              <a:rPr lang="en-GB" dirty="0"/>
              <a:t>Some examples of basic non-fiction narrative structures:</a:t>
            </a:r>
          </a:p>
          <a:p>
            <a:pPr>
              <a:spcBef>
                <a:spcPts val="2900"/>
              </a:spcBef>
            </a:pPr>
            <a:r>
              <a:rPr lang="en-GB" dirty="0"/>
              <a:t>Past – Present – Future</a:t>
            </a:r>
          </a:p>
          <a:p>
            <a:pPr>
              <a:spcBef>
                <a:spcPts val="2900"/>
              </a:spcBef>
            </a:pPr>
            <a:r>
              <a:rPr lang="en-GB" dirty="0"/>
              <a:t>Beginning – Middle - End</a:t>
            </a:r>
          </a:p>
          <a:p>
            <a:pPr>
              <a:spcBef>
                <a:spcPts val="2900"/>
              </a:spcBef>
            </a:pPr>
            <a:r>
              <a:rPr lang="en-GB" dirty="0"/>
              <a:t>Why, What, How and What’s next</a:t>
            </a:r>
          </a:p>
          <a:p>
            <a:pPr>
              <a:spcBef>
                <a:spcPts val="2900"/>
              </a:spcBef>
            </a:pPr>
            <a:r>
              <a:rPr lang="en-GB" dirty="0"/>
              <a:t>Context – Discussion – Findings - Recommendation</a:t>
            </a:r>
          </a:p>
          <a:p>
            <a:endParaRPr lang="en-US" dirty="0"/>
          </a:p>
        </p:txBody>
      </p:sp>
      <p:sp>
        <p:nvSpPr>
          <p:cNvPr id="24595" name="Rectangle 35"/>
          <p:cNvSpPr>
            <a:spLocks/>
          </p:cNvSpPr>
          <p:nvPr/>
        </p:nvSpPr>
        <p:spPr bwMode="auto">
          <a:xfrm>
            <a:off x="4415137" y="2681537"/>
            <a:ext cx="16033254" cy="9056934"/>
          </a:xfrm>
          <a:prstGeom prst="rect">
            <a:avLst/>
          </a:prstGeom>
          <a:noFill/>
          <a:ln>
            <a:noFill/>
          </a:ln>
          <a:extLst>
            <a:ext uri="{909E8E84-426E-40dd-AFC4-6F175D3DCCD1}"/>
            <a:ext uri="{91240B29-F687-4f45-9708-019B960494DF}"/>
          </a:extLst>
        </p:spPr>
        <p:txBody>
          <a:bodyPr lIns="0" tIns="0" rIns="0" bIns="0"/>
          <a:lstStyle/>
          <a:p>
            <a:pPr>
              <a:defRPr/>
            </a:pPr>
            <a:endParaRPr lang="en-GB" sz="4800" dirty="0"/>
          </a:p>
        </p:txBody>
      </p:sp>
    </p:spTree>
    <p:extLst>
      <p:ext uri="{BB962C8B-B14F-4D97-AF65-F5344CB8AC3E}">
        <p14:creationId xmlns:p14="http://schemas.microsoft.com/office/powerpoint/2010/main" val="1644921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90C57-8202-BDFC-0AC2-C29A21BB98EE}"/>
              </a:ext>
            </a:extLst>
          </p:cNvPr>
          <p:cNvSpPr>
            <a:spLocks noGrp="1"/>
          </p:cNvSpPr>
          <p:nvPr>
            <p:ph type="title"/>
          </p:nvPr>
        </p:nvSpPr>
        <p:spPr/>
        <p:txBody>
          <a:bodyPr/>
          <a:lstStyle/>
          <a:p>
            <a:r>
              <a:rPr lang="en-US" dirty="0"/>
              <a:t>Templates</a:t>
            </a:r>
          </a:p>
        </p:txBody>
      </p:sp>
      <p:sp>
        <p:nvSpPr>
          <p:cNvPr id="3" name="Content Placeholder 2">
            <a:extLst>
              <a:ext uri="{FF2B5EF4-FFF2-40B4-BE49-F238E27FC236}">
                <a16:creationId xmlns:a16="http://schemas.microsoft.com/office/drawing/2014/main" id="{B8C9864F-A88C-AE4E-7BFF-6B3A8A7BB35D}"/>
              </a:ext>
            </a:extLst>
          </p:cNvPr>
          <p:cNvSpPr>
            <a:spLocks noGrp="1"/>
          </p:cNvSpPr>
          <p:nvPr>
            <p:ph idx="1"/>
          </p:nvPr>
        </p:nvSpPr>
        <p:spPr/>
        <p:txBody>
          <a:bodyPr/>
          <a:lstStyle/>
          <a:p>
            <a:r>
              <a:rPr lang="en-US" dirty="0"/>
              <a:t>Briefing templates</a:t>
            </a:r>
          </a:p>
          <a:p>
            <a:r>
              <a:rPr lang="en-US" dirty="0"/>
              <a:t>Business case templates</a:t>
            </a:r>
          </a:p>
        </p:txBody>
      </p:sp>
    </p:spTree>
    <p:extLst>
      <p:ext uri="{BB962C8B-B14F-4D97-AF65-F5344CB8AC3E}">
        <p14:creationId xmlns:p14="http://schemas.microsoft.com/office/powerpoint/2010/main" val="25016163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83DA-0EE0-1F4E-B2EE-CFA5BEDCBE67}"/>
              </a:ext>
            </a:extLst>
          </p:cNvPr>
          <p:cNvSpPr>
            <a:spLocks noGrp="1"/>
          </p:cNvSpPr>
          <p:nvPr>
            <p:ph type="title"/>
          </p:nvPr>
        </p:nvSpPr>
        <p:spPr/>
        <p:txBody>
          <a:bodyPr/>
          <a:lstStyle/>
          <a:p>
            <a:r>
              <a:rPr lang="en-US" dirty="0"/>
              <a:t>Pyramid for information papers</a:t>
            </a:r>
          </a:p>
        </p:txBody>
      </p:sp>
      <p:sp>
        <p:nvSpPr>
          <p:cNvPr id="3" name="Content Placeholder 2">
            <a:extLst>
              <a:ext uri="{FF2B5EF4-FFF2-40B4-BE49-F238E27FC236}">
                <a16:creationId xmlns:a16="http://schemas.microsoft.com/office/drawing/2014/main" id="{05D0DF02-361B-A449-9800-902B57368EE5}"/>
              </a:ext>
            </a:extLst>
          </p:cNvPr>
          <p:cNvSpPr>
            <a:spLocks noGrp="1"/>
          </p:cNvSpPr>
          <p:nvPr>
            <p:ph idx="1"/>
          </p:nvPr>
        </p:nvSpPr>
        <p:spPr/>
        <p:txBody>
          <a:bodyPr/>
          <a:lstStyle/>
          <a:p>
            <a:r>
              <a:rPr lang="en-US" dirty="0"/>
              <a:t>Example for a finance report</a:t>
            </a:r>
          </a:p>
        </p:txBody>
      </p:sp>
      <p:graphicFrame>
        <p:nvGraphicFramePr>
          <p:cNvPr id="4" name="Diagram 3">
            <a:extLst>
              <a:ext uri="{FF2B5EF4-FFF2-40B4-BE49-F238E27FC236}">
                <a16:creationId xmlns:a16="http://schemas.microsoft.com/office/drawing/2014/main" id="{F8179590-9E7A-3245-9ED4-EDE083F9BD88}"/>
              </a:ext>
            </a:extLst>
          </p:cNvPr>
          <p:cNvGraphicFramePr/>
          <p:nvPr/>
        </p:nvGraphicFramePr>
        <p:xfrm>
          <a:off x="6464300" y="5561857"/>
          <a:ext cx="11455400" cy="5279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1">
            <a:extLst>
              <a:ext uri="{FF2B5EF4-FFF2-40B4-BE49-F238E27FC236}">
                <a16:creationId xmlns:a16="http://schemas.microsoft.com/office/drawing/2014/main" id="{E67F289B-2663-1B48-AA0F-6733ACB3B6D9}"/>
              </a:ext>
            </a:extLst>
          </p:cNvPr>
          <p:cNvSpPr txBox="1"/>
          <p:nvPr/>
        </p:nvSpPr>
        <p:spPr>
          <a:xfrm>
            <a:off x="12890781" y="5930900"/>
            <a:ext cx="5010150" cy="830997"/>
          </a:xfrm>
          <a:prstGeom prst="rect">
            <a:avLst/>
          </a:prstGeom>
          <a:noFill/>
        </p:spPr>
        <p:txBody>
          <a:bodyPr wrap="square" rtlCol="0">
            <a:spAutoFit/>
          </a:bodyPr>
          <a:lstStyle/>
          <a:p>
            <a:r>
              <a:rPr lang="en-GB" sz="2400" kern="1200" dirty="0">
                <a:latin typeface="Calibri" panose="020F0502020204030204" pitchFamily="34" charset="0"/>
                <a:ea typeface="Times New Roman" panose="02020603050405020304" pitchFamily="18" charset="0"/>
                <a:cs typeface="Times New Roman" panose="02020603050405020304" pitchFamily="18" charset="0"/>
              </a:rPr>
              <a:t>Whole of organisation totals and main conclusions</a:t>
            </a:r>
            <a:endParaRPr lang="en-AU" sz="2400" dirty="0">
              <a:latin typeface="Times New Roman" panose="02020603050405020304" pitchFamily="18" charset="0"/>
              <a:ea typeface="Times New Roman" panose="02020603050405020304" pitchFamily="18" charset="0"/>
            </a:endParaRPr>
          </a:p>
        </p:txBody>
      </p:sp>
      <p:sp>
        <p:nvSpPr>
          <p:cNvPr id="6" name="TextBox 2">
            <a:extLst>
              <a:ext uri="{FF2B5EF4-FFF2-40B4-BE49-F238E27FC236}">
                <a16:creationId xmlns:a16="http://schemas.microsoft.com/office/drawing/2014/main" id="{C73614D8-0A05-A243-AA33-669801D0F5B5}"/>
              </a:ext>
            </a:extLst>
          </p:cNvPr>
          <p:cNvSpPr txBox="1"/>
          <p:nvPr/>
        </p:nvSpPr>
        <p:spPr>
          <a:xfrm>
            <a:off x="13344129" y="7099592"/>
            <a:ext cx="5949950" cy="830997"/>
          </a:xfrm>
          <a:prstGeom prst="rect">
            <a:avLst/>
          </a:prstGeom>
          <a:noFill/>
        </p:spPr>
        <p:txBody>
          <a:bodyPr wrap="square" rtlCol="0">
            <a:spAutoFit/>
          </a:bodyPr>
          <a:lstStyle/>
          <a:p>
            <a:r>
              <a:rPr lang="en-GB" sz="2400" kern="1200">
                <a:latin typeface="Calibri" panose="020F0502020204030204" pitchFamily="34" charset="0"/>
                <a:ea typeface="Times New Roman" panose="02020603050405020304" pitchFamily="18" charset="0"/>
                <a:cs typeface="Times New Roman" panose="02020603050405020304" pitchFamily="18" charset="0"/>
              </a:rPr>
              <a:t>First breakdown – organisation presented by team or by revenue and expense category</a:t>
            </a:r>
            <a:endParaRPr lang="en-AU" sz="2400">
              <a:latin typeface="Times New Roman" panose="02020603050405020304" pitchFamily="18" charset="0"/>
              <a:ea typeface="Times New Roman" panose="02020603050405020304" pitchFamily="18" charset="0"/>
            </a:endParaRPr>
          </a:p>
        </p:txBody>
      </p:sp>
      <p:sp>
        <p:nvSpPr>
          <p:cNvPr id="7" name="TextBox 4">
            <a:extLst>
              <a:ext uri="{FF2B5EF4-FFF2-40B4-BE49-F238E27FC236}">
                <a16:creationId xmlns:a16="http://schemas.microsoft.com/office/drawing/2014/main" id="{ACC0844D-EEA1-2A4F-A98A-CD90CB748800}"/>
              </a:ext>
            </a:extLst>
          </p:cNvPr>
          <p:cNvSpPr txBox="1"/>
          <p:nvPr/>
        </p:nvSpPr>
        <p:spPr>
          <a:xfrm>
            <a:off x="13920193" y="8386072"/>
            <a:ext cx="5010150" cy="830997"/>
          </a:xfrm>
          <a:prstGeom prst="rect">
            <a:avLst/>
          </a:prstGeom>
          <a:noFill/>
        </p:spPr>
        <p:txBody>
          <a:bodyPr wrap="square" rtlCol="0">
            <a:spAutoFit/>
          </a:bodyPr>
          <a:lstStyle/>
          <a:p>
            <a:r>
              <a:rPr lang="en-GB" sz="2400" kern="1200">
                <a:latin typeface="Calibri" panose="020F0502020204030204" pitchFamily="34" charset="0"/>
                <a:ea typeface="Times New Roman" panose="02020603050405020304" pitchFamily="18" charset="0"/>
                <a:cs typeface="Times New Roman" panose="02020603050405020304" pitchFamily="18" charset="0"/>
              </a:rPr>
              <a:t>Second breakdown – detail for each team, unit or project by line item</a:t>
            </a:r>
            <a:endParaRPr lang="en-AU" sz="2400">
              <a:latin typeface="Times New Roman" panose="02020603050405020304" pitchFamily="18" charset="0"/>
              <a:ea typeface="Times New Roman" panose="02020603050405020304" pitchFamily="18" charset="0"/>
            </a:endParaRPr>
          </a:p>
        </p:txBody>
      </p:sp>
      <p:sp>
        <p:nvSpPr>
          <p:cNvPr id="9" name="TextBox 3">
            <a:extLst>
              <a:ext uri="{FF2B5EF4-FFF2-40B4-BE49-F238E27FC236}">
                <a16:creationId xmlns:a16="http://schemas.microsoft.com/office/drawing/2014/main" id="{900BD723-10F8-A443-B9A5-B313FAB79F77}"/>
              </a:ext>
            </a:extLst>
          </p:cNvPr>
          <p:cNvSpPr txBox="1"/>
          <p:nvPr/>
        </p:nvSpPr>
        <p:spPr>
          <a:xfrm>
            <a:off x="14640273" y="9478976"/>
            <a:ext cx="5010150" cy="1200329"/>
          </a:xfrm>
          <a:prstGeom prst="rect">
            <a:avLst/>
          </a:prstGeom>
          <a:noFill/>
        </p:spPr>
        <p:txBody>
          <a:bodyPr wrap="square" rtlCol="0">
            <a:spAutoFit/>
          </a:bodyPr>
          <a:lstStyle/>
          <a:p>
            <a:r>
              <a:rPr lang="en-GB" sz="2400" kern="1200">
                <a:latin typeface="Calibri" panose="020F0502020204030204" pitchFamily="34" charset="0"/>
                <a:ea typeface="Times New Roman" panose="02020603050405020304" pitchFamily="18" charset="0"/>
                <a:cs typeface="Times New Roman" panose="02020603050405020304" pitchFamily="18" charset="0"/>
              </a:rPr>
              <a:t>Details of matters that support the finances (e.g. FTEs, activity levels,  relevant transaction details)</a:t>
            </a:r>
            <a:endParaRPr lang="en-AU" sz="2400">
              <a:latin typeface="Times New Roman" panose="02020603050405020304" pitchFamily="18" charset="0"/>
              <a:ea typeface="Times New Roman" panose="02020603050405020304" pitchFamily="18" charset="0"/>
            </a:endParaRPr>
          </a:p>
        </p:txBody>
      </p:sp>
      <p:cxnSp>
        <p:nvCxnSpPr>
          <p:cNvPr id="11" name="Straight Connector 10">
            <a:extLst>
              <a:ext uri="{FF2B5EF4-FFF2-40B4-BE49-F238E27FC236}">
                <a16:creationId xmlns:a16="http://schemas.microsoft.com/office/drawing/2014/main" id="{BF151DDD-6873-C642-A1AC-F70A08AC98E2}"/>
              </a:ext>
            </a:extLst>
          </p:cNvPr>
          <p:cNvCxnSpPr/>
          <p:nvPr/>
        </p:nvCxnSpPr>
        <p:spPr>
          <a:xfrm>
            <a:off x="11039872" y="7099592"/>
            <a:ext cx="15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9F40CA-E053-3F43-AF8D-4A6CEA23ED22}"/>
              </a:ext>
            </a:extLst>
          </p:cNvPr>
          <p:cNvCxnSpPr/>
          <p:nvPr/>
        </p:nvCxnSpPr>
        <p:spPr>
          <a:xfrm>
            <a:off x="10463808" y="8298160"/>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5BF7616-2091-A349-B68D-187162AA93E8}"/>
              </a:ext>
            </a:extLst>
          </p:cNvPr>
          <p:cNvCxnSpPr/>
          <p:nvPr/>
        </p:nvCxnSpPr>
        <p:spPr>
          <a:xfrm>
            <a:off x="9743728" y="9594304"/>
            <a:ext cx="40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248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785CA5A9-D8D8-B3A8-BDD2-CA56F765365E}"/>
              </a:ext>
            </a:extLst>
          </p:cNvPr>
          <p:cNvSpPr>
            <a:spLocks noGrp="1" noChangeArrowheads="1"/>
          </p:cNvSpPr>
          <p:nvPr>
            <p:ph type="title"/>
          </p:nvPr>
        </p:nvSpPr>
        <p:spPr bwMode="auto">
          <a:xfrm>
            <a:off x="1220392" y="2077187"/>
            <a:ext cx="21943219" cy="2286000"/>
          </a:xfrm>
        </p:spPr>
        <p:txBody>
          <a:bodyPr vert="horz" wrap="square" lIns="53578" tIns="53578" rIns="52381" bIns="53578" numCol="1" anchor="t" anchorCtr="0" compatLnSpc="1">
            <a:prstTxWarp prst="textNoShape">
              <a:avLst/>
            </a:prstTxWarp>
          </a:bodyPr>
          <a:lstStyle/>
          <a:p>
            <a:r>
              <a:rPr lang="en-US" altLang="en-US" dirty="0"/>
              <a:t>PRAISE narrative structure</a:t>
            </a:r>
          </a:p>
        </p:txBody>
      </p:sp>
      <p:sp>
        <p:nvSpPr>
          <p:cNvPr id="4" name="Content Placeholder 3">
            <a:extLst>
              <a:ext uri="{FF2B5EF4-FFF2-40B4-BE49-F238E27FC236}">
                <a16:creationId xmlns:a16="http://schemas.microsoft.com/office/drawing/2014/main" id="{769B84FD-CE99-2078-7A1C-5BB298862EA3}"/>
              </a:ext>
            </a:extLst>
          </p:cNvPr>
          <p:cNvSpPr>
            <a:spLocks noGrp="1"/>
          </p:cNvSpPr>
          <p:nvPr>
            <p:ph idx="1"/>
          </p:nvPr>
        </p:nvSpPr>
        <p:spPr>
          <a:xfrm>
            <a:off x="290945" y="4528993"/>
            <a:ext cx="8915399" cy="7722540"/>
          </a:xfrm>
        </p:spPr>
        <p:txBody>
          <a:bodyPr/>
          <a:lstStyle/>
          <a:p>
            <a:r>
              <a:rPr lang="en-US" dirty="0"/>
              <a:t>Engage by giving the reader a sense of purpose</a:t>
            </a:r>
          </a:p>
          <a:p>
            <a:r>
              <a:rPr lang="en-US" dirty="0"/>
              <a:t>Purpose provides quest or goal</a:t>
            </a:r>
          </a:p>
          <a:p>
            <a:r>
              <a:rPr lang="en-US" dirty="0"/>
              <a:t>History &amp; analysis create tension</a:t>
            </a:r>
          </a:p>
          <a:p>
            <a:r>
              <a:rPr lang="en-US" dirty="0"/>
              <a:t>Keep the document balanced</a:t>
            </a:r>
          </a:p>
          <a:p>
            <a:endParaRPr lang="en-US" dirty="0"/>
          </a:p>
        </p:txBody>
      </p:sp>
      <p:graphicFrame>
        <p:nvGraphicFramePr>
          <p:cNvPr id="2" name="Object 1">
            <a:extLst>
              <a:ext uri="{FF2B5EF4-FFF2-40B4-BE49-F238E27FC236}">
                <a16:creationId xmlns:a16="http://schemas.microsoft.com/office/drawing/2014/main" id="{81EF2641-3744-D0AE-3A57-A9F7E89789E8}"/>
              </a:ext>
            </a:extLst>
          </p:cNvPr>
          <p:cNvGraphicFramePr>
            <a:graphicFrameLocks noChangeAspect="1"/>
          </p:cNvGraphicFramePr>
          <p:nvPr/>
        </p:nvGraphicFramePr>
        <p:xfrm>
          <a:off x="9489958" y="4528993"/>
          <a:ext cx="14320000" cy="7722540"/>
        </p:xfrm>
        <a:graphic>
          <a:graphicData uri="http://schemas.openxmlformats.org/presentationml/2006/ole">
            <mc:AlternateContent xmlns:mc="http://schemas.openxmlformats.org/markup-compatibility/2006">
              <mc:Choice xmlns:v="urn:schemas-microsoft-com:vml" Requires="v">
                <p:oleObj name="Document" r:id="rId2" imgW="5981700" imgH="3225800" progId="Word.Document.12">
                  <p:embed/>
                </p:oleObj>
              </mc:Choice>
              <mc:Fallback>
                <p:oleObj name="Document" r:id="rId2" imgW="5981700" imgH="3225800" progId="Word.Document.12">
                  <p:embed/>
                  <p:pic>
                    <p:nvPicPr>
                      <p:cNvPr id="2" name="Object 1">
                        <a:extLst>
                          <a:ext uri="{FF2B5EF4-FFF2-40B4-BE49-F238E27FC236}">
                            <a16:creationId xmlns:a16="http://schemas.microsoft.com/office/drawing/2014/main" id="{81EF2641-3744-D0AE-3A57-A9F7E8978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9958" y="4528993"/>
                        <a:ext cx="14320000" cy="772254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6223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C76E-3D44-AFF8-C551-3F892CC7F2E7}"/>
              </a:ext>
            </a:extLst>
          </p:cNvPr>
          <p:cNvSpPr>
            <a:spLocks noGrp="1"/>
          </p:cNvSpPr>
          <p:nvPr>
            <p:ph type="title"/>
          </p:nvPr>
        </p:nvSpPr>
        <p:spPr/>
        <p:txBody>
          <a:bodyPr/>
          <a:lstStyle/>
          <a:p>
            <a:r>
              <a:rPr lang="en-US" dirty="0"/>
              <a:t>Beware paralysis by analysis</a:t>
            </a:r>
          </a:p>
        </p:txBody>
      </p:sp>
      <p:pic>
        <p:nvPicPr>
          <p:cNvPr id="20" name="Picture 19">
            <a:extLst>
              <a:ext uri="{FF2B5EF4-FFF2-40B4-BE49-F238E27FC236}">
                <a16:creationId xmlns:a16="http://schemas.microsoft.com/office/drawing/2014/main" id="{85D25820-B713-9F65-9DCF-FBBB453B1F60}"/>
              </a:ext>
            </a:extLst>
          </p:cNvPr>
          <p:cNvPicPr>
            <a:picLocks noChangeAspect="1"/>
          </p:cNvPicPr>
          <p:nvPr/>
        </p:nvPicPr>
        <p:blipFill>
          <a:blip r:embed="rId2"/>
          <a:stretch>
            <a:fillRect/>
          </a:stretch>
        </p:blipFill>
        <p:spPr>
          <a:xfrm>
            <a:off x="5164281" y="4154921"/>
            <a:ext cx="14055437" cy="8945975"/>
          </a:xfrm>
          <a:prstGeom prst="rect">
            <a:avLst/>
          </a:prstGeom>
        </p:spPr>
      </p:pic>
    </p:spTree>
    <p:extLst>
      <p:ext uri="{BB962C8B-B14F-4D97-AF65-F5344CB8AC3E}">
        <p14:creationId xmlns:p14="http://schemas.microsoft.com/office/powerpoint/2010/main" val="42059580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F8A11AA8-77E6-3400-F86A-7BFE8777E2B5}"/>
              </a:ext>
            </a:extLst>
          </p:cNvPr>
          <p:cNvSpPr>
            <a:spLocks/>
          </p:cNvSpPr>
          <p:nvPr/>
        </p:nvSpPr>
        <p:spPr bwMode="auto">
          <a:xfrm>
            <a:off x="3940969" y="4071937"/>
            <a:ext cx="15609094" cy="79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62558" bIns="0"/>
          <a:lstStyle>
            <a:lvl1pPr marL="342900" indent="-3429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hangingPunct="1">
              <a:spcBef>
                <a:spcPts val="1125"/>
              </a:spcBef>
              <a:buSzPct val="125000"/>
              <a:buFont typeface="Arial" panose="020B0604020202020204" pitchFamily="34" charset="0"/>
              <a:buChar char="•"/>
            </a:pPr>
            <a:endParaRPr lang="en-US" altLang="en-US" sz="5625">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 name="Title 3">
            <a:extLst>
              <a:ext uri="{FF2B5EF4-FFF2-40B4-BE49-F238E27FC236}">
                <a16:creationId xmlns:a16="http://schemas.microsoft.com/office/drawing/2014/main" id="{50E70CC1-CCEF-A65E-16C0-CD5639DBBE27}"/>
              </a:ext>
            </a:extLst>
          </p:cNvPr>
          <p:cNvSpPr>
            <a:spLocks noGrp="1"/>
          </p:cNvSpPr>
          <p:nvPr>
            <p:ph type="title"/>
          </p:nvPr>
        </p:nvSpPr>
        <p:spPr>
          <a:xfrm>
            <a:off x="1220392" y="2077187"/>
            <a:ext cx="21943219" cy="2286000"/>
          </a:xfrm>
        </p:spPr>
        <p:txBody>
          <a:bodyPr/>
          <a:lstStyle/>
          <a:p>
            <a:r>
              <a:rPr lang="en-US" dirty="0"/>
              <a:t>Overview</a:t>
            </a:r>
          </a:p>
        </p:txBody>
      </p:sp>
      <p:sp>
        <p:nvSpPr>
          <p:cNvPr id="5" name="Content Placeholder 4">
            <a:extLst>
              <a:ext uri="{FF2B5EF4-FFF2-40B4-BE49-F238E27FC236}">
                <a16:creationId xmlns:a16="http://schemas.microsoft.com/office/drawing/2014/main" id="{96571073-ED39-42A2-A9B9-49BD3182949A}"/>
              </a:ext>
            </a:extLst>
          </p:cNvPr>
          <p:cNvSpPr>
            <a:spLocks noGrp="1"/>
          </p:cNvSpPr>
          <p:nvPr>
            <p:ph idx="1"/>
          </p:nvPr>
        </p:nvSpPr>
        <p:spPr>
          <a:xfrm>
            <a:off x="1220392" y="4528993"/>
            <a:ext cx="21943219" cy="7722540"/>
          </a:xfrm>
        </p:spPr>
        <p:txBody>
          <a:bodyPr/>
          <a:lstStyle/>
          <a:p>
            <a:pPr lvl="0"/>
            <a:r>
              <a:rPr lang="en-AU" dirty="0"/>
              <a:t>The purpose of our documents</a:t>
            </a:r>
          </a:p>
          <a:p>
            <a:pPr lvl="0"/>
            <a:r>
              <a:rPr lang="en-AU" dirty="0"/>
              <a:t>Our audience and the curse of knowledge</a:t>
            </a:r>
          </a:p>
          <a:p>
            <a:pPr lvl="0"/>
            <a:r>
              <a:rPr lang="en-AU" dirty="0"/>
              <a:t>Distinguishing content and method</a:t>
            </a:r>
          </a:p>
          <a:p>
            <a:pPr lvl="0"/>
            <a:r>
              <a:rPr lang="en-AU" dirty="0"/>
              <a:t>How we arrange content</a:t>
            </a:r>
          </a:p>
          <a:p>
            <a:pPr lvl="0"/>
            <a:r>
              <a:rPr lang="en-AU" b="1" dirty="0">
                <a:solidFill>
                  <a:schemeClr val="tx1"/>
                </a:solidFill>
              </a:rPr>
              <a:t>Method – how we go about writing</a:t>
            </a:r>
          </a:p>
          <a:p>
            <a:endParaRPr lang="en-US" dirty="0"/>
          </a:p>
        </p:txBody>
      </p:sp>
    </p:spTree>
    <p:extLst>
      <p:ext uri="{BB962C8B-B14F-4D97-AF65-F5344CB8AC3E}">
        <p14:creationId xmlns:p14="http://schemas.microsoft.com/office/powerpoint/2010/main" val="20709130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752C-CAB9-A3AE-C051-A4B40AC0D6EB}"/>
              </a:ext>
            </a:extLst>
          </p:cNvPr>
          <p:cNvSpPr>
            <a:spLocks noGrp="1"/>
          </p:cNvSpPr>
          <p:nvPr>
            <p:ph type="title"/>
          </p:nvPr>
        </p:nvSpPr>
        <p:spPr>
          <a:xfrm>
            <a:off x="561108" y="2077187"/>
            <a:ext cx="23649709" cy="2286000"/>
          </a:xfrm>
        </p:spPr>
        <p:txBody>
          <a:bodyPr/>
          <a:lstStyle/>
          <a:p>
            <a:r>
              <a:rPr lang="en-US" dirty="0"/>
              <a:t>Beware 90% complete but 50% to go</a:t>
            </a:r>
          </a:p>
        </p:txBody>
      </p:sp>
      <p:sp>
        <p:nvSpPr>
          <p:cNvPr id="3" name="Content Placeholder 2">
            <a:extLst>
              <a:ext uri="{FF2B5EF4-FFF2-40B4-BE49-F238E27FC236}">
                <a16:creationId xmlns:a16="http://schemas.microsoft.com/office/drawing/2014/main" id="{19B5C0F8-001E-F7F3-C004-87EF25EA7CE9}"/>
              </a:ext>
            </a:extLst>
          </p:cNvPr>
          <p:cNvSpPr>
            <a:spLocks noGrp="1"/>
          </p:cNvSpPr>
          <p:nvPr>
            <p:ph idx="1"/>
          </p:nvPr>
        </p:nvSpPr>
        <p:spPr/>
        <p:txBody>
          <a:bodyPr/>
          <a:lstStyle/>
          <a:p>
            <a:r>
              <a:rPr lang="en-US" dirty="0"/>
              <a:t>Misjudging the allocation and use of time in producing our documents</a:t>
            </a:r>
          </a:p>
          <a:p>
            <a:pPr marL="0" indent="0">
              <a:buNone/>
            </a:pPr>
            <a:r>
              <a:rPr lang="en-US" dirty="0"/>
              <a:t>Engineers example</a:t>
            </a:r>
          </a:p>
          <a:p>
            <a:r>
              <a:rPr lang="en-US" dirty="0"/>
              <a:t>Method compromised the report</a:t>
            </a:r>
          </a:p>
          <a:p>
            <a:r>
              <a:rPr lang="en-US" dirty="0"/>
              <a:t>Imbalanced – 98 pages of data</a:t>
            </a:r>
          </a:p>
          <a:p>
            <a:r>
              <a:rPr lang="en-US" dirty="0"/>
              <a:t>No recommendations were made</a:t>
            </a:r>
          </a:p>
          <a:p>
            <a:endParaRPr lang="en-US" dirty="0"/>
          </a:p>
        </p:txBody>
      </p:sp>
      <p:pic>
        <p:nvPicPr>
          <p:cNvPr id="7" name="Picture 6">
            <a:extLst>
              <a:ext uri="{FF2B5EF4-FFF2-40B4-BE49-F238E27FC236}">
                <a16:creationId xmlns:a16="http://schemas.microsoft.com/office/drawing/2014/main" id="{41684230-250A-F64E-9025-BB096978277F}"/>
              </a:ext>
            </a:extLst>
          </p:cNvPr>
          <p:cNvPicPr>
            <a:picLocks noChangeAspect="1"/>
          </p:cNvPicPr>
          <p:nvPr/>
        </p:nvPicPr>
        <p:blipFill>
          <a:blip r:embed="rId2"/>
          <a:stretch>
            <a:fillRect/>
          </a:stretch>
        </p:blipFill>
        <p:spPr>
          <a:xfrm>
            <a:off x="11180618" y="6805921"/>
            <a:ext cx="12730326" cy="1584342"/>
          </a:xfrm>
          <a:prstGeom prst="rect">
            <a:avLst/>
          </a:prstGeom>
        </p:spPr>
      </p:pic>
      <p:pic>
        <p:nvPicPr>
          <p:cNvPr id="8" name="Picture 7">
            <a:extLst>
              <a:ext uri="{FF2B5EF4-FFF2-40B4-BE49-F238E27FC236}">
                <a16:creationId xmlns:a16="http://schemas.microsoft.com/office/drawing/2014/main" id="{B64CE5D9-B752-80DB-7F89-114199742ADA}"/>
              </a:ext>
            </a:extLst>
          </p:cNvPr>
          <p:cNvPicPr>
            <a:picLocks noChangeAspect="1"/>
          </p:cNvPicPr>
          <p:nvPr/>
        </p:nvPicPr>
        <p:blipFill>
          <a:blip r:embed="rId3"/>
          <a:stretch>
            <a:fillRect/>
          </a:stretch>
        </p:blipFill>
        <p:spPr>
          <a:xfrm>
            <a:off x="11180618" y="8577086"/>
            <a:ext cx="12730326" cy="2307024"/>
          </a:xfrm>
          <a:prstGeom prst="rect">
            <a:avLst/>
          </a:prstGeom>
        </p:spPr>
      </p:pic>
    </p:spTree>
    <p:extLst>
      <p:ext uri="{BB962C8B-B14F-4D97-AF65-F5344CB8AC3E}">
        <p14:creationId xmlns:p14="http://schemas.microsoft.com/office/powerpoint/2010/main" val="800686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4963-462A-C11F-1E66-10B378E3F756}"/>
              </a:ext>
            </a:extLst>
          </p:cNvPr>
          <p:cNvSpPr>
            <a:spLocks noGrp="1"/>
          </p:cNvSpPr>
          <p:nvPr>
            <p:ph type="title"/>
          </p:nvPr>
        </p:nvSpPr>
        <p:spPr>
          <a:xfrm>
            <a:off x="374073" y="2076450"/>
            <a:ext cx="23836745" cy="2286000"/>
          </a:xfrm>
        </p:spPr>
        <p:txBody>
          <a:bodyPr/>
          <a:lstStyle/>
          <a:p>
            <a:r>
              <a:rPr lang="en-US" dirty="0"/>
              <a:t>Beware 90% complete but 50% to go</a:t>
            </a:r>
          </a:p>
        </p:txBody>
      </p:sp>
      <p:sp>
        <p:nvSpPr>
          <p:cNvPr id="3" name="Content Placeholder 2">
            <a:extLst>
              <a:ext uri="{FF2B5EF4-FFF2-40B4-BE49-F238E27FC236}">
                <a16:creationId xmlns:a16="http://schemas.microsoft.com/office/drawing/2014/main" id="{47C0A7CC-925A-9241-E5C4-E9E9E9531CDA}"/>
              </a:ext>
            </a:extLst>
          </p:cNvPr>
          <p:cNvSpPr>
            <a:spLocks noGrp="1"/>
          </p:cNvSpPr>
          <p:nvPr>
            <p:ph idx="1"/>
          </p:nvPr>
        </p:nvSpPr>
        <p:spPr>
          <a:xfrm>
            <a:off x="1220392" y="4528993"/>
            <a:ext cx="21943219" cy="7722540"/>
          </a:xfrm>
        </p:spPr>
        <p:txBody>
          <a:bodyPr/>
          <a:lstStyle/>
          <a:p>
            <a:pPr marL="0" indent="0">
              <a:spcBef>
                <a:spcPts val="600"/>
              </a:spcBef>
              <a:buNone/>
            </a:pPr>
            <a:r>
              <a:rPr lang="en-AU" sz="4400" dirty="0"/>
              <a:t>Some observations about this method.</a:t>
            </a:r>
          </a:p>
          <a:p>
            <a:pPr lvl="0">
              <a:spcBef>
                <a:spcPts val="600"/>
              </a:spcBef>
            </a:pPr>
            <a:r>
              <a:rPr lang="en-AU" sz="4400" dirty="0"/>
              <a:t>It followed a linear sequence – the engineers waited to write.</a:t>
            </a:r>
          </a:p>
          <a:p>
            <a:pPr lvl="0">
              <a:spcBef>
                <a:spcPts val="600"/>
              </a:spcBef>
            </a:pPr>
            <a:r>
              <a:rPr lang="en-AU" sz="4400" dirty="0"/>
              <a:t>Their method suggested that their understanding of the story should occupy most of the time (88%).</a:t>
            </a:r>
          </a:p>
          <a:p>
            <a:pPr lvl="0">
              <a:spcBef>
                <a:spcPts val="600"/>
              </a:spcBef>
            </a:pPr>
            <a:r>
              <a:rPr lang="en-AU" sz="4400" dirty="0"/>
              <a:t>The method allowed too much time for understanding the issues and not enough time for formulating solutions and recommendations.</a:t>
            </a:r>
          </a:p>
          <a:p>
            <a:pPr lvl="0">
              <a:spcBef>
                <a:spcPts val="600"/>
              </a:spcBef>
            </a:pPr>
            <a:r>
              <a:rPr lang="en-AU" sz="4400" dirty="0"/>
              <a:t>The method resulted in an ‘imbalanced’ report with too much data and analytical information.  In effect, the majority of their report should have been an appendix.</a:t>
            </a:r>
          </a:p>
          <a:p>
            <a:pPr lvl="0">
              <a:spcBef>
                <a:spcPts val="600"/>
              </a:spcBef>
            </a:pPr>
            <a:r>
              <a:rPr lang="en-AU" sz="4400" dirty="0"/>
              <a:t>Their allocation of time required them to get the report ‘right the first time’.  They did not allow time for significant re-words (e.g. review, rewrite, revise).  </a:t>
            </a:r>
          </a:p>
          <a:p>
            <a:endParaRPr lang="en-US" dirty="0"/>
          </a:p>
        </p:txBody>
      </p:sp>
    </p:spTree>
    <p:extLst>
      <p:ext uri="{BB962C8B-B14F-4D97-AF65-F5344CB8AC3E}">
        <p14:creationId xmlns:p14="http://schemas.microsoft.com/office/powerpoint/2010/main" val="22024681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a:t>
            </a:r>
          </a:p>
        </p:txBody>
      </p:sp>
      <p:sp>
        <p:nvSpPr>
          <p:cNvPr id="3" name="Content Placeholder 2"/>
          <p:cNvSpPr>
            <a:spLocks noGrp="1"/>
          </p:cNvSpPr>
          <p:nvPr>
            <p:ph idx="1"/>
          </p:nvPr>
        </p:nvSpPr>
        <p:spPr/>
        <p:txBody>
          <a:bodyPr/>
          <a:lstStyle/>
          <a:p>
            <a:pPr marL="0" indent="0">
              <a:buNone/>
            </a:pPr>
            <a:r>
              <a:rPr lang="en-GB" dirty="0"/>
              <a:t>Construct a list below of what we need to allow time for in the development of our content and in the production of our document?</a:t>
            </a:r>
          </a:p>
          <a:p>
            <a:endParaRPr lang="en-AU" dirty="0"/>
          </a:p>
        </p:txBody>
      </p:sp>
    </p:spTree>
    <p:extLst>
      <p:ext uri="{BB962C8B-B14F-4D97-AF65-F5344CB8AC3E}">
        <p14:creationId xmlns:p14="http://schemas.microsoft.com/office/powerpoint/2010/main" val="424297255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F8A11AA8-77E6-3400-F86A-7BFE8777E2B5}"/>
              </a:ext>
            </a:extLst>
          </p:cNvPr>
          <p:cNvSpPr>
            <a:spLocks/>
          </p:cNvSpPr>
          <p:nvPr/>
        </p:nvSpPr>
        <p:spPr bwMode="auto">
          <a:xfrm>
            <a:off x="3940969" y="4071937"/>
            <a:ext cx="15609094" cy="79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62558" bIns="0"/>
          <a:lstStyle>
            <a:lvl1pPr marL="342900" indent="-3429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hangingPunct="1">
              <a:spcBef>
                <a:spcPts val="1125"/>
              </a:spcBef>
              <a:buSzPct val="125000"/>
              <a:buFont typeface="Arial" panose="020B0604020202020204" pitchFamily="34" charset="0"/>
              <a:buChar char="•"/>
            </a:pPr>
            <a:endParaRPr lang="en-US" altLang="en-US" sz="5625">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 name="Title 3">
            <a:extLst>
              <a:ext uri="{FF2B5EF4-FFF2-40B4-BE49-F238E27FC236}">
                <a16:creationId xmlns:a16="http://schemas.microsoft.com/office/drawing/2014/main" id="{50E70CC1-CCEF-A65E-16C0-CD5639DBBE27}"/>
              </a:ext>
            </a:extLst>
          </p:cNvPr>
          <p:cNvSpPr>
            <a:spLocks noGrp="1"/>
          </p:cNvSpPr>
          <p:nvPr>
            <p:ph type="title"/>
          </p:nvPr>
        </p:nvSpPr>
        <p:spPr>
          <a:xfrm>
            <a:off x="1220392" y="2077187"/>
            <a:ext cx="21943219" cy="2286000"/>
          </a:xfrm>
        </p:spPr>
        <p:txBody>
          <a:bodyPr/>
          <a:lstStyle/>
          <a:p>
            <a:r>
              <a:rPr lang="en-US" dirty="0"/>
              <a:t>Rethinking our use of time</a:t>
            </a:r>
          </a:p>
        </p:txBody>
      </p:sp>
      <p:sp>
        <p:nvSpPr>
          <p:cNvPr id="5" name="Content Placeholder 4">
            <a:extLst>
              <a:ext uri="{FF2B5EF4-FFF2-40B4-BE49-F238E27FC236}">
                <a16:creationId xmlns:a16="http://schemas.microsoft.com/office/drawing/2014/main" id="{96571073-ED39-42A2-A9B9-49BD3182949A}"/>
              </a:ext>
            </a:extLst>
          </p:cNvPr>
          <p:cNvSpPr>
            <a:spLocks noGrp="1"/>
          </p:cNvSpPr>
          <p:nvPr>
            <p:ph idx="1"/>
          </p:nvPr>
        </p:nvSpPr>
        <p:spPr>
          <a:xfrm>
            <a:off x="1220392" y="4528993"/>
            <a:ext cx="21943219" cy="7722540"/>
          </a:xfrm>
        </p:spPr>
        <p:txBody>
          <a:bodyPr/>
          <a:lstStyle/>
          <a:p>
            <a:pPr marL="0" lvl="0" indent="0">
              <a:buNone/>
            </a:pPr>
            <a:r>
              <a:rPr lang="en-AU" dirty="0"/>
              <a:t>It is a myth to expect to get the document right the first time </a:t>
            </a:r>
          </a:p>
          <a:p>
            <a:pPr marL="819150" indent="0">
              <a:buNone/>
            </a:pPr>
            <a:r>
              <a:rPr lang="en-AU" sz="3600" dirty="0"/>
              <a:t>“</a:t>
            </a:r>
            <a:r>
              <a:rPr lang="en-AU" sz="3600" i="1" dirty="0"/>
              <a:t>Actually, the essence of the process is revision</a:t>
            </a:r>
            <a:r>
              <a:rPr lang="en-AU" sz="3600" dirty="0"/>
              <a:t>.”  Source: John McPhee, Draft No. 4</a:t>
            </a:r>
          </a:p>
          <a:p>
            <a:pPr marL="819150" indent="0">
              <a:buNone/>
            </a:pPr>
            <a:r>
              <a:rPr lang="en-AU" sz="3600" dirty="0"/>
              <a:t>“</a:t>
            </a:r>
            <a:r>
              <a:rPr lang="en-AU" sz="3600" i="1" dirty="0"/>
              <a:t>Re-Writing is the essence of writing well.”</a:t>
            </a:r>
            <a:r>
              <a:rPr lang="en-AU" sz="3600" dirty="0"/>
              <a:t> Source:  William Zinsser, On Writing Well </a:t>
            </a:r>
          </a:p>
          <a:p>
            <a:pPr marL="0" indent="0">
              <a:buNone/>
            </a:pPr>
            <a:r>
              <a:rPr lang="en-AU" dirty="0"/>
              <a:t>Replace linear sequencing with concurrency and don’t wait to write </a:t>
            </a:r>
          </a:p>
          <a:p>
            <a:pPr marL="0" indent="0">
              <a:buNone/>
            </a:pPr>
            <a:r>
              <a:rPr lang="en-AU" dirty="0"/>
              <a:t>Be explicit about the time required to produce a final document, in particular for the time needed for all the ‘re-‘ words (e.g. reword, rewrite, revise). </a:t>
            </a:r>
            <a:endParaRPr lang="en-US" dirty="0"/>
          </a:p>
        </p:txBody>
      </p:sp>
    </p:spTree>
    <p:extLst>
      <p:ext uri="{BB962C8B-B14F-4D97-AF65-F5344CB8AC3E}">
        <p14:creationId xmlns:p14="http://schemas.microsoft.com/office/powerpoint/2010/main" val="40897822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F8A11AA8-77E6-3400-F86A-7BFE8777E2B5}"/>
              </a:ext>
            </a:extLst>
          </p:cNvPr>
          <p:cNvSpPr>
            <a:spLocks/>
          </p:cNvSpPr>
          <p:nvPr/>
        </p:nvSpPr>
        <p:spPr bwMode="auto">
          <a:xfrm>
            <a:off x="3940969" y="4071937"/>
            <a:ext cx="15609094" cy="79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62558" bIns="0"/>
          <a:lstStyle>
            <a:lvl1pPr marL="342900" indent="-3429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hangingPunct="1">
              <a:spcBef>
                <a:spcPts val="1125"/>
              </a:spcBef>
              <a:buSzPct val="125000"/>
              <a:buFont typeface="Arial" panose="020B0604020202020204" pitchFamily="34" charset="0"/>
              <a:buChar char="•"/>
            </a:pPr>
            <a:endParaRPr lang="en-US" altLang="en-US" sz="5625">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 name="Title 3">
            <a:extLst>
              <a:ext uri="{FF2B5EF4-FFF2-40B4-BE49-F238E27FC236}">
                <a16:creationId xmlns:a16="http://schemas.microsoft.com/office/drawing/2014/main" id="{50E70CC1-CCEF-A65E-16C0-CD5639DBBE27}"/>
              </a:ext>
            </a:extLst>
          </p:cNvPr>
          <p:cNvSpPr>
            <a:spLocks noGrp="1"/>
          </p:cNvSpPr>
          <p:nvPr>
            <p:ph type="title"/>
          </p:nvPr>
        </p:nvSpPr>
        <p:spPr>
          <a:xfrm>
            <a:off x="1220392" y="2077187"/>
            <a:ext cx="21943219" cy="2286000"/>
          </a:xfrm>
        </p:spPr>
        <p:txBody>
          <a:bodyPr/>
          <a:lstStyle/>
          <a:p>
            <a:r>
              <a:rPr lang="en-US" dirty="0"/>
              <a:t>Overview</a:t>
            </a:r>
          </a:p>
        </p:txBody>
      </p:sp>
      <p:sp>
        <p:nvSpPr>
          <p:cNvPr id="5" name="Content Placeholder 4">
            <a:extLst>
              <a:ext uri="{FF2B5EF4-FFF2-40B4-BE49-F238E27FC236}">
                <a16:creationId xmlns:a16="http://schemas.microsoft.com/office/drawing/2014/main" id="{96571073-ED39-42A2-A9B9-49BD3182949A}"/>
              </a:ext>
            </a:extLst>
          </p:cNvPr>
          <p:cNvSpPr>
            <a:spLocks noGrp="1"/>
          </p:cNvSpPr>
          <p:nvPr>
            <p:ph idx="1"/>
          </p:nvPr>
        </p:nvSpPr>
        <p:spPr>
          <a:xfrm>
            <a:off x="1220392" y="4528993"/>
            <a:ext cx="21943219" cy="7722540"/>
          </a:xfrm>
        </p:spPr>
        <p:txBody>
          <a:bodyPr/>
          <a:lstStyle/>
          <a:p>
            <a:pPr lvl="0"/>
            <a:r>
              <a:rPr lang="en-AU" b="1" dirty="0">
                <a:solidFill>
                  <a:schemeClr val="tx1"/>
                </a:solidFill>
              </a:rPr>
              <a:t>The purpose of our documents</a:t>
            </a:r>
          </a:p>
          <a:p>
            <a:pPr lvl="0"/>
            <a:r>
              <a:rPr lang="en-AU" dirty="0"/>
              <a:t>Our audience and the curse of knowledge</a:t>
            </a:r>
          </a:p>
          <a:p>
            <a:pPr lvl="0"/>
            <a:r>
              <a:rPr lang="en-AU" dirty="0"/>
              <a:t>Distinguishing content and method</a:t>
            </a:r>
          </a:p>
          <a:p>
            <a:pPr lvl="0"/>
            <a:r>
              <a:rPr lang="en-AU" dirty="0"/>
              <a:t>How we arrange content</a:t>
            </a:r>
          </a:p>
          <a:p>
            <a:pPr lvl="0"/>
            <a:r>
              <a:rPr lang="en-AU" dirty="0"/>
              <a:t>Method – how we go about writing</a:t>
            </a:r>
          </a:p>
          <a:p>
            <a:endParaRPr 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F8A11AA8-77E6-3400-F86A-7BFE8777E2B5}"/>
              </a:ext>
            </a:extLst>
          </p:cNvPr>
          <p:cNvSpPr>
            <a:spLocks/>
          </p:cNvSpPr>
          <p:nvPr/>
        </p:nvSpPr>
        <p:spPr bwMode="auto">
          <a:xfrm>
            <a:off x="3940969" y="4071937"/>
            <a:ext cx="15609094" cy="79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62558" bIns="0"/>
          <a:lstStyle>
            <a:lvl1pPr marL="342900" indent="-3429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hangingPunct="1">
              <a:spcBef>
                <a:spcPts val="1125"/>
              </a:spcBef>
              <a:buSzPct val="125000"/>
              <a:buFont typeface="Arial" panose="020B0604020202020204" pitchFamily="34" charset="0"/>
              <a:buChar char="•"/>
            </a:pPr>
            <a:endParaRPr lang="en-US" altLang="en-US" sz="5625">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 name="Title 3">
            <a:extLst>
              <a:ext uri="{FF2B5EF4-FFF2-40B4-BE49-F238E27FC236}">
                <a16:creationId xmlns:a16="http://schemas.microsoft.com/office/drawing/2014/main" id="{50E70CC1-CCEF-A65E-16C0-CD5639DBBE27}"/>
              </a:ext>
            </a:extLst>
          </p:cNvPr>
          <p:cNvSpPr>
            <a:spLocks noGrp="1"/>
          </p:cNvSpPr>
          <p:nvPr>
            <p:ph type="title"/>
          </p:nvPr>
        </p:nvSpPr>
        <p:spPr>
          <a:xfrm>
            <a:off x="1220392" y="2077187"/>
            <a:ext cx="21943219" cy="2286000"/>
          </a:xfrm>
        </p:spPr>
        <p:txBody>
          <a:bodyPr/>
          <a:lstStyle/>
          <a:p>
            <a:r>
              <a:rPr lang="en-US" dirty="0"/>
              <a:t>Initiate a mid point review</a:t>
            </a:r>
          </a:p>
        </p:txBody>
      </p:sp>
      <p:sp>
        <p:nvSpPr>
          <p:cNvPr id="5" name="Content Placeholder 4">
            <a:extLst>
              <a:ext uri="{FF2B5EF4-FFF2-40B4-BE49-F238E27FC236}">
                <a16:creationId xmlns:a16="http://schemas.microsoft.com/office/drawing/2014/main" id="{96571073-ED39-42A2-A9B9-49BD3182949A}"/>
              </a:ext>
            </a:extLst>
          </p:cNvPr>
          <p:cNvSpPr>
            <a:spLocks noGrp="1"/>
          </p:cNvSpPr>
          <p:nvPr>
            <p:ph idx="1"/>
          </p:nvPr>
        </p:nvSpPr>
        <p:spPr>
          <a:xfrm>
            <a:off x="1220392" y="4528993"/>
            <a:ext cx="21943219" cy="7722540"/>
          </a:xfrm>
        </p:spPr>
        <p:txBody>
          <a:bodyPr/>
          <a:lstStyle/>
          <a:p>
            <a:r>
              <a:rPr lang="en-AU" dirty="0"/>
              <a:t>Force the 50% to go mark of the work – create volume and form a view</a:t>
            </a:r>
          </a:p>
          <a:p>
            <a:r>
              <a:rPr lang="en-AU" dirty="0"/>
              <a:t>Test your narrative, insights and report outline at the mid point</a:t>
            </a:r>
          </a:p>
          <a:p>
            <a:r>
              <a:rPr lang="en-AU" dirty="0"/>
              <a:t>After that point try to write what you know</a:t>
            </a:r>
          </a:p>
          <a:p>
            <a:pPr marL="757238" indent="0">
              <a:buNone/>
            </a:pPr>
            <a:r>
              <a:rPr lang="en-AU" sz="4400" dirty="0"/>
              <a:t>”…</a:t>
            </a:r>
            <a:r>
              <a:rPr lang="en-AU" sz="4400" i="1" dirty="0"/>
              <a:t>show a draft to some people who are similar to our intended audience and find out whether they can follow it. ……Only when we ask those people do we discover that what's obvious to us isn't obvious to them</a:t>
            </a:r>
            <a:r>
              <a:rPr lang="en-AU" sz="4400" dirty="0"/>
              <a:t>.”  Source: Stephen Pinker pg75</a:t>
            </a:r>
          </a:p>
          <a:p>
            <a:endParaRPr lang="en-US" dirty="0"/>
          </a:p>
        </p:txBody>
      </p:sp>
    </p:spTree>
    <p:extLst>
      <p:ext uri="{BB962C8B-B14F-4D97-AF65-F5344CB8AC3E}">
        <p14:creationId xmlns:p14="http://schemas.microsoft.com/office/powerpoint/2010/main" val="42824456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220392" y="2077187"/>
            <a:ext cx="21943219" cy="2286000"/>
          </a:xfrm>
        </p:spPr>
        <p:txBody>
          <a:bodyPr/>
          <a:lstStyle/>
          <a:p>
            <a:r>
              <a:rPr lang="en-AU" altLang="x-none" dirty="0"/>
              <a:t>Author as project manager</a:t>
            </a:r>
          </a:p>
        </p:txBody>
      </p:sp>
      <p:sp>
        <p:nvSpPr>
          <p:cNvPr id="5" name="Content Placeholder 4">
            <a:extLst>
              <a:ext uri="{FF2B5EF4-FFF2-40B4-BE49-F238E27FC236}">
                <a16:creationId xmlns:a16="http://schemas.microsoft.com/office/drawing/2014/main" id="{3DCCBF78-4F9E-48C4-1892-228162FEED9A}"/>
              </a:ext>
            </a:extLst>
          </p:cNvPr>
          <p:cNvSpPr>
            <a:spLocks noGrp="1"/>
          </p:cNvSpPr>
          <p:nvPr>
            <p:ph idx="1"/>
          </p:nvPr>
        </p:nvSpPr>
        <p:spPr>
          <a:xfrm>
            <a:off x="2459181" y="4528993"/>
            <a:ext cx="8534401" cy="7722540"/>
          </a:xfrm>
        </p:spPr>
        <p:txBody>
          <a:bodyPr/>
          <a:lstStyle/>
          <a:p>
            <a:pPr marL="0" indent="0">
              <a:buNone/>
            </a:pPr>
            <a:r>
              <a:rPr lang="en-US" dirty="0"/>
              <a:t>Tasks that require time</a:t>
            </a:r>
          </a:p>
        </p:txBody>
      </p:sp>
      <p:sp>
        <p:nvSpPr>
          <p:cNvPr id="4" name="Rectangle 2"/>
          <p:cNvSpPr>
            <a:spLocks/>
          </p:cNvSpPr>
          <p:nvPr/>
        </p:nvSpPr>
        <p:spPr bwMode="auto">
          <a:xfrm>
            <a:off x="3140366" y="-50783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AU" sz="6000"/>
          </a:p>
        </p:txBody>
      </p:sp>
      <p:pic>
        <p:nvPicPr>
          <p:cNvPr id="6" name="Picture 5">
            <a:extLst>
              <a:ext uri="{FF2B5EF4-FFF2-40B4-BE49-F238E27FC236}">
                <a16:creationId xmlns:a16="http://schemas.microsoft.com/office/drawing/2014/main" id="{10A9E9D6-C357-6FF3-FD77-8363C7979D1E}"/>
              </a:ext>
            </a:extLst>
          </p:cNvPr>
          <p:cNvPicPr>
            <a:picLocks noChangeAspect="1"/>
          </p:cNvPicPr>
          <p:nvPr/>
        </p:nvPicPr>
        <p:blipFill>
          <a:blip r:embed="rId2"/>
          <a:stretch>
            <a:fillRect/>
          </a:stretch>
        </p:blipFill>
        <p:spPr>
          <a:xfrm>
            <a:off x="9261763" y="4133199"/>
            <a:ext cx="11353800" cy="9582801"/>
          </a:xfrm>
          <a:prstGeom prst="rect">
            <a:avLst/>
          </a:prstGeom>
        </p:spPr>
      </p:pic>
    </p:spTree>
    <p:extLst>
      <p:ext uri="{BB962C8B-B14F-4D97-AF65-F5344CB8AC3E}">
        <p14:creationId xmlns:p14="http://schemas.microsoft.com/office/powerpoint/2010/main" val="620187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220392" y="2077187"/>
            <a:ext cx="21943219" cy="2286000"/>
          </a:xfrm>
        </p:spPr>
        <p:txBody>
          <a:bodyPr/>
          <a:lstStyle/>
          <a:p>
            <a:r>
              <a:rPr lang="en-AU" dirty="0"/>
              <a:t>First (your) draft – Second (their) draft – Third (quality) draft</a:t>
            </a:r>
          </a:p>
        </p:txBody>
      </p:sp>
      <p:sp>
        <p:nvSpPr>
          <p:cNvPr id="4" name="Rectangle 2"/>
          <p:cNvSpPr>
            <a:spLocks/>
          </p:cNvSpPr>
          <p:nvPr/>
        </p:nvSpPr>
        <p:spPr bwMode="auto">
          <a:xfrm>
            <a:off x="3140366" y="-507830"/>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AU" sz="6000"/>
          </a:p>
        </p:txBody>
      </p:sp>
      <p:pic>
        <p:nvPicPr>
          <p:cNvPr id="6" name="Content Placeholder 5">
            <a:extLst>
              <a:ext uri="{FF2B5EF4-FFF2-40B4-BE49-F238E27FC236}">
                <a16:creationId xmlns:a16="http://schemas.microsoft.com/office/drawing/2014/main" id="{6F7E1F97-540D-1456-1617-9ACE26DA074A}"/>
              </a:ext>
            </a:extLst>
          </p:cNvPr>
          <p:cNvPicPr>
            <a:picLocks noGrp="1" noChangeAspect="1"/>
          </p:cNvPicPr>
          <p:nvPr>
            <p:ph idx="1"/>
          </p:nvPr>
        </p:nvPicPr>
        <p:blipFill>
          <a:blip r:embed="rId2"/>
          <a:stretch>
            <a:fillRect/>
          </a:stretch>
        </p:blipFill>
        <p:spPr>
          <a:xfrm>
            <a:off x="5302337" y="5695949"/>
            <a:ext cx="13779325" cy="7791451"/>
          </a:xfrm>
          <a:prstGeom prst="rect">
            <a:avLst/>
          </a:prstGeom>
        </p:spPr>
      </p:pic>
    </p:spTree>
    <p:extLst>
      <p:ext uri="{BB962C8B-B14F-4D97-AF65-F5344CB8AC3E}">
        <p14:creationId xmlns:p14="http://schemas.microsoft.com/office/powerpoint/2010/main" val="267249143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F8A11AA8-77E6-3400-F86A-7BFE8777E2B5}"/>
              </a:ext>
            </a:extLst>
          </p:cNvPr>
          <p:cNvSpPr>
            <a:spLocks/>
          </p:cNvSpPr>
          <p:nvPr/>
        </p:nvSpPr>
        <p:spPr bwMode="auto">
          <a:xfrm>
            <a:off x="3940969" y="4071937"/>
            <a:ext cx="15609094" cy="79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62558" bIns="0"/>
          <a:lstStyle>
            <a:lvl1pPr marL="342900" indent="-3429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hangingPunct="1">
              <a:spcBef>
                <a:spcPts val="1125"/>
              </a:spcBef>
              <a:buSzPct val="125000"/>
              <a:buFont typeface="Arial" panose="020B0604020202020204" pitchFamily="34" charset="0"/>
              <a:buChar char="•"/>
            </a:pPr>
            <a:endParaRPr lang="en-US" altLang="en-US" sz="5625">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 name="Title 3">
            <a:extLst>
              <a:ext uri="{FF2B5EF4-FFF2-40B4-BE49-F238E27FC236}">
                <a16:creationId xmlns:a16="http://schemas.microsoft.com/office/drawing/2014/main" id="{50E70CC1-CCEF-A65E-16C0-CD5639DBBE27}"/>
              </a:ext>
            </a:extLst>
          </p:cNvPr>
          <p:cNvSpPr>
            <a:spLocks noGrp="1"/>
          </p:cNvSpPr>
          <p:nvPr>
            <p:ph type="title"/>
          </p:nvPr>
        </p:nvSpPr>
        <p:spPr>
          <a:xfrm>
            <a:off x="1220392" y="2077187"/>
            <a:ext cx="21943219" cy="2286000"/>
          </a:xfrm>
        </p:spPr>
        <p:txBody>
          <a:bodyPr/>
          <a:lstStyle/>
          <a:p>
            <a:r>
              <a:rPr lang="en-US" dirty="0"/>
              <a:t>No time for writer’s block</a:t>
            </a:r>
          </a:p>
        </p:txBody>
      </p:sp>
      <p:sp>
        <p:nvSpPr>
          <p:cNvPr id="5" name="Content Placeholder 4">
            <a:extLst>
              <a:ext uri="{FF2B5EF4-FFF2-40B4-BE49-F238E27FC236}">
                <a16:creationId xmlns:a16="http://schemas.microsoft.com/office/drawing/2014/main" id="{96571073-ED39-42A2-A9B9-49BD3182949A}"/>
              </a:ext>
            </a:extLst>
          </p:cNvPr>
          <p:cNvSpPr>
            <a:spLocks noGrp="1"/>
          </p:cNvSpPr>
          <p:nvPr>
            <p:ph idx="1"/>
          </p:nvPr>
        </p:nvSpPr>
        <p:spPr>
          <a:xfrm>
            <a:off x="1220392" y="4528993"/>
            <a:ext cx="21943219" cy="7722540"/>
          </a:xfrm>
        </p:spPr>
        <p:txBody>
          <a:bodyPr/>
          <a:lstStyle/>
          <a:p>
            <a:pPr>
              <a:spcBef>
                <a:spcPts val="1200"/>
              </a:spcBef>
            </a:pPr>
            <a:r>
              <a:rPr lang="en-US" dirty="0"/>
              <a:t>Writer’s block is largely due to premature perfection</a:t>
            </a:r>
          </a:p>
          <a:p>
            <a:pPr>
              <a:spcBef>
                <a:spcPts val="1200"/>
              </a:spcBef>
            </a:pPr>
            <a:r>
              <a:rPr lang="en-US" dirty="0"/>
              <a:t>Allow time to write imperfectly and correct later</a:t>
            </a:r>
          </a:p>
          <a:p>
            <a:pPr>
              <a:spcBef>
                <a:spcPts val="1200"/>
              </a:spcBef>
            </a:pPr>
            <a:r>
              <a:rPr lang="en-US" dirty="0"/>
              <a:t>Write in sections, write what you know early</a:t>
            </a:r>
          </a:p>
          <a:p>
            <a:pPr>
              <a:spcBef>
                <a:spcPts val="1200"/>
              </a:spcBef>
            </a:pPr>
            <a:r>
              <a:rPr lang="en-US" dirty="0"/>
              <a:t>Free the mind - </a:t>
            </a:r>
            <a:r>
              <a:rPr lang="en-AU" dirty="0"/>
              <a:t>do not delete information – reallocate it </a:t>
            </a:r>
          </a:p>
          <a:p>
            <a:pPr marL="0" indent="0">
              <a:spcBef>
                <a:spcPts val="1200"/>
              </a:spcBef>
              <a:buNone/>
            </a:pPr>
            <a:r>
              <a:rPr lang="en-AU" dirty="0"/>
              <a:t>The information we have gathered can end up in one of three places:</a:t>
            </a:r>
          </a:p>
          <a:p>
            <a:pPr lvl="0">
              <a:spcBef>
                <a:spcPts val="1200"/>
              </a:spcBef>
            </a:pPr>
            <a:r>
              <a:rPr lang="en-AU" dirty="0"/>
              <a:t>In our final document</a:t>
            </a:r>
          </a:p>
          <a:p>
            <a:pPr lvl="0">
              <a:spcBef>
                <a:spcPts val="1200"/>
              </a:spcBef>
            </a:pPr>
            <a:r>
              <a:rPr lang="en-AU" dirty="0"/>
              <a:t>In an appendix or attached to the document</a:t>
            </a:r>
          </a:p>
          <a:p>
            <a:pPr lvl="0">
              <a:spcBef>
                <a:spcPts val="1200"/>
              </a:spcBef>
            </a:pPr>
            <a:r>
              <a:rPr lang="en-AU" dirty="0"/>
              <a:t>In a ‘discard’ file that we establish to capture writing we no longer require.</a:t>
            </a:r>
          </a:p>
          <a:p>
            <a:endParaRPr lang="en-US" dirty="0"/>
          </a:p>
          <a:p>
            <a:endParaRPr lang="en-US" dirty="0"/>
          </a:p>
        </p:txBody>
      </p:sp>
    </p:spTree>
    <p:extLst>
      <p:ext uri="{BB962C8B-B14F-4D97-AF65-F5344CB8AC3E}">
        <p14:creationId xmlns:p14="http://schemas.microsoft.com/office/powerpoint/2010/main" val="1383463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Editing Activity</a:t>
            </a:r>
          </a:p>
        </p:txBody>
      </p:sp>
      <p:sp>
        <p:nvSpPr>
          <p:cNvPr id="3" name="Content Placeholder 2"/>
          <p:cNvSpPr>
            <a:spLocks noGrp="1"/>
          </p:cNvSpPr>
          <p:nvPr>
            <p:ph idx="1"/>
          </p:nvPr>
        </p:nvSpPr>
        <p:spPr/>
        <p:txBody>
          <a:bodyPr/>
          <a:lstStyle/>
          <a:p>
            <a:pPr marL="0" indent="0">
              <a:buNone/>
            </a:pPr>
            <a:r>
              <a:rPr lang="en-US" dirty="0"/>
              <a:t>“One of the best things you can do for yourself to improve your writing is to learn how to cut out words that are not necessary.” </a:t>
            </a:r>
          </a:p>
          <a:p>
            <a:pPr marL="0" indent="0">
              <a:buNone/>
            </a:pPr>
            <a:endParaRPr lang="en-US" dirty="0"/>
          </a:p>
          <a:p>
            <a:pPr marL="0" indent="0">
              <a:buNone/>
            </a:pPr>
            <a:r>
              <a:rPr lang="en-US" dirty="0"/>
              <a:t>Can you reduce this sentence to seven words or less?</a:t>
            </a:r>
          </a:p>
          <a:p>
            <a:endParaRPr lang="en-AU" dirty="0"/>
          </a:p>
        </p:txBody>
      </p:sp>
    </p:spTree>
    <p:extLst>
      <p:ext uri="{BB962C8B-B14F-4D97-AF65-F5344CB8AC3E}">
        <p14:creationId xmlns:p14="http://schemas.microsoft.com/office/powerpoint/2010/main" val="29745007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AAF8-026B-E848-9076-DC3EF8BBDD46}"/>
              </a:ext>
            </a:extLst>
          </p:cNvPr>
          <p:cNvSpPr>
            <a:spLocks noGrp="1"/>
          </p:cNvSpPr>
          <p:nvPr>
            <p:ph type="title"/>
          </p:nvPr>
        </p:nvSpPr>
        <p:spPr/>
        <p:txBody>
          <a:bodyPr/>
          <a:lstStyle/>
          <a:p>
            <a:r>
              <a:rPr lang="en-US" dirty="0"/>
              <a:t>Editing</a:t>
            </a:r>
          </a:p>
        </p:txBody>
      </p:sp>
      <p:sp>
        <p:nvSpPr>
          <p:cNvPr id="3" name="Content Placeholder 2">
            <a:extLst>
              <a:ext uri="{FF2B5EF4-FFF2-40B4-BE49-F238E27FC236}">
                <a16:creationId xmlns:a16="http://schemas.microsoft.com/office/drawing/2014/main" id="{465D0F93-B70B-6840-AEE6-1DBFF9F04462}"/>
              </a:ext>
            </a:extLst>
          </p:cNvPr>
          <p:cNvSpPr>
            <a:spLocks noGrp="1"/>
          </p:cNvSpPr>
          <p:nvPr>
            <p:ph idx="1"/>
          </p:nvPr>
        </p:nvSpPr>
        <p:spPr/>
        <p:txBody>
          <a:bodyPr/>
          <a:lstStyle/>
          <a:p>
            <a:pPr marL="0" indent="0">
              <a:buNone/>
            </a:pPr>
            <a:r>
              <a:rPr lang="en-AU" i="1" dirty="0"/>
              <a:t>“Re-Writing is the essence of writing well.”</a:t>
            </a:r>
            <a:r>
              <a:rPr lang="en-AU" dirty="0"/>
              <a:t>  </a:t>
            </a:r>
          </a:p>
          <a:p>
            <a:pPr marL="0" indent="0">
              <a:buNone/>
            </a:pPr>
            <a:r>
              <a:rPr lang="en-AU" i="1" dirty="0"/>
              <a:t>“We all have an emotional equity in our first draft; we can’t believe that it wasn’t born perfect. But the odds are close to 100% but it wasn’t. Most writers don’t initially say what they want to say, or say it as well as they could. The newly hatched sentence almost always have something wrong with it.” </a:t>
            </a:r>
            <a:endParaRPr lang="en-AU" dirty="0"/>
          </a:p>
          <a:p>
            <a:pPr marL="0" indent="0">
              <a:buNone/>
            </a:pPr>
            <a:r>
              <a:rPr lang="en-AU" dirty="0"/>
              <a:t>Source:  William Zinsser</a:t>
            </a:r>
          </a:p>
          <a:p>
            <a:endParaRPr lang="en-US" dirty="0"/>
          </a:p>
        </p:txBody>
      </p:sp>
    </p:spTree>
    <p:extLst>
      <p:ext uri="{BB962C8B-B14F-4D97-AF65-F5344CB8AC3E}">
        <p14:creationId xmlns:p14="http://schemas.microsoft.com/office/powerpoint/2010/main" val="346814873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7FC9-BCCA-4A42-B398-8C194FA12531}"/>
              </a:ext>
            </a:extLst>
          </p:cNvPr>
          <p:cNvSpPr>
            <a:spLocks noGrp="1"/>
          </p:cNvSpPr>
          <p:nvPr>
            <p:ph type="title"/>
          </p:nvPr>
        </p:nvSpPr>
        <p:spPr>
          <a:xfrm>
            <a:off x="1220392" y="2077187"/>
            <a:ext cx="21943219" cy="2286000"/>
          </a:xfrm>
        </p:spPr>
        <p:txBody>
          <a:bodyPr/>
          <a:lstStyle/>
          <a:p>
            <a:r>
              <a:rPr lang="en-US" dirty="0"/>
              <a:t>Editing</a:t>
            </a:r>
          </a:p>
        </p:txBody>
      </p:sp>
      <p:sp>
        <p:nvSpPr>
          <p:cNvPr id="3" name="Content Placeholder 2">
            <a:extLst>
              <a:ext uri="{FF2B5EF4-FFF2-40B4-BE49-F238E27FC236}">
                <a16:creationId xmlns:a16="http://schemas.microsoft.com/office/drawing/2014/main" id="{FF195121-2377-C74F-B911-10E039DCC1A3}"/>
              </a:ext>
            </a:extLst>
          </p:cNvPr>
          <p:cNvSpPr>
            <a:spLocks noGrp="1"/>
          </p:cNvSpPr>
          <p:nvPr>
            <p:ph idx="1"/>
          </p:nvPr>
        </p:nvSpPr>
        <p:spPr>
          <a:xfrm>
            <a:off x="1220392" y="4528993"/>
            <a:ext cx="21943219" cy="7722540"/>
          </a:xfrm>
        </p:spPr>
        <p:txBody>
          <a:bodyPr/>
          <a:lstStyle/>
          <a:p>
            <a:pPr marL="0" indent="0">
              <a:spcBef>
                <a:spcPts val="600"/>
              </a:spcBef>
              <a:buNone/>
            </a:pPr>
            <a:r>
              <a:rPr lang="en-AU" dirty="0"/>
              <a:t>Editing work can be broadly categorised into the following three tasks:</a:t>
            </a:r>
          </a:p>
          <a:p>
            <a:pPr lvl="1">
              <a:spcBef>
                <a:spcPts val="600"/>
              </a:spcBef>
            </a:pPr>
            <a:r>
              <a:rPr lang="en-AU" dirty="0"/>
              <a:t>Substantive (or structural) editing – assessing the document as a whole for its content, structure, language and presentation.</a:t>
            </a:r>
          </a:p>
          <a:p>
            <a:pPr lvl="1">
              <a:spcBef>
                <a:spcPts val="600"/>
              </a:spcBef>
            </a:pPr>
            <a:r>
              <a:rPr lang="en-AU" dirty="0"/>
              <a:t>Copy editing – More detailed editing for accuracy and consistency in language, style and layout</a:t>
            </a:r>
          </a:p>
          <a:p>
            <a:pPr lvl="1">
              <a:spcBef>
                <a:spcPts val="600"/>
              </a:spcBef>
            </a:pPr>
            <a:r>
              <a:rPr lang="en-AU" dirty="0"/>
              <a:t>Proofreading – final checking to ensure the document is ready to send.</a:t>
            </a:r>
          </a:p>
          <a:p>
            <a:pPr marL="0" indent="0" algn="r">
              <a:spcBef>
                <a:spcPts val="600"/>
              </a:spcBef>
              <a:buNone/>
            </a:pPr>
            <a:r>
              <a:rPr lang="en-AU" sz="2800" dirty="0"/>
              <a:t>Source:  Style Manual, Australian Government – Chapter 14</a:t>
            </a:r>
            <a:r>
              <a:rPr lang="en-AU" dirty="0"/>
              <a:t>.</a:t>
            </a:r>
          </a:p>
          <a:p>
            <a:pPr marL="0" indent="0">
              <a:spcBef>
                <a:spcPts val="600"/>
              </a:spcBef>
              <a:buNone/>
            </a:pPr>
            <a:r>
              <a:rPr lang="en-AU" dirty="0"/>
              <a:t>Our ability to edit will be a function of:</a:t>
            </a:r>
          </a:p>
          <a:p>
            <a:pPr lvl="0">
              <a:spcBef>
                <a:spcPts val="600"/>
              </a:spcBef>
            </a:pPr>
            <a:r>
              <a:rPr lang="en-AU" dirty="0"/>
              <a:t>Our understanding of the styles and standards required</a:t>
            </a:r>
          </a:p>
          <a:p>
            <a:pPr lvl="0">
              <a:spcBef>
                <a:spcPts val="600"/>
              </a:spcBef>
            </a:pPr>
            <a:r>
              <a:rPr lang="en-AU" dirty="0"/>
              <a:t>the time we have allowed to it and </a:t>
            </a:r>
          </a:p>
          <a:p>
            <a:pPr lvl="0">
              <a:spcBef>
                <a:spcPts val="600"/>
              </a:spcBef>
            </a:pPr>
            <a:r>
              <a:rPr lang="en-AU" dirty="0"/>
              <a:t>our eye and ear for detail in finding errors.</a:t>
            </a:r>
          </a:p>
          <a:p>
            <a:endParaRPr lang="en-US" dirty="0"/>
          </a:p>
        </p:txBody>
      </p:sp>
    </p:spTree>
    <p:extLst>
      <p:ext uri="{BB962C8B-B14F-4D97-AF65-F5344CB8AC3E}">
        <p14:creationId xmlns:p14="http://schemas.microsoft.com/office/powerpoint/2010/main" val="178041981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2DD4-B553-21FA-3096-63E6145D8628}"/>
              </a:ext>
            </a:extLst>
          </p:cNvPr>
          <p:cNvSpPr>
            <a:spLocks noGrp="1"/>
          </p:cNvSpPr>
          <p:nvPr>
            <p:ph type="title"/>
          </p:nvPr>
        </p:nvSpPr>
        <p:spPr>
          <a:xfrm>
            <a:off x="1220392" y="2077187"/>
            <a:ext cx="21943219" cy="2286000"/>
          </a:xfrm>
        </p:spPr>
        <p:txBody>
          <a:bodyPr/>
          <a:lstStyle/>
          <a:p>
            <a:r>
              <a:rPr lang="en-US" dirty="0"/>
              <a:t>Style guide</a:t>
            </a:r>
          </a:p>
        </p:txBody>
      </p:sp>
      <p:sp>
        <p:nvSpPr>
          <p:cNvPr id="3" name="Content Placeholder 2">
            <a:extLst>
              <a:ext uri="{FF2B5EF4-FFF2-40B4-BE49-F238E27FC236}">
                <a16:creationId xmlns:a16="http://schemas.microsoft.com/office/drawing/2014/main" id="{D54D69C2-861F-4AF2-4BAE-E9752BFC856B}"/>
              </a:ext>
            </a:extLst>
          </p:cNvPr>
          <p:cNvSpPr>
            <a:spLocks noGrp="1"/>
          </p:cNvSpPr>
          <p:nvPr>
            <p:ph idx="1"/>
          </p:nvPr>
        </p:nvSpPr>
        <p:spPr>
          <a:xfrm>
            <a:off x="1220392" y="4528993"/>
            <a:ext cx="21943219" cy="7722540"/>
          </a:xfrm>
        </p:spPr>
        <p:txBody>
          <a:bodyPr/>
          <a:lstStyle/>
          <a:p>
            <a:pPr marL="0" indent="0">
              <a:buNone/>
            </a:pPr>
            <a:r>
              <a:rPr lang="en-AU" dirty="0"/>
              <a:t>The Department for Education Writing Style Guide contains sections on:</a:t>
            </a:r>
          </a:p>
          <a:p>
            <a:pPr lvl="0">
              <a:spcBef>
                <a:spcPts val="600"/>
              </a:spcBef>
            </a:pPr>
            <a:r>
              <a:rPr lang="en-AU" dirty="0"/>
              <a:t>Key principles</a:t>
            </a:r>
          </a:p>
          <a:p>
            <a:pPr lvl="0">
              <a:spcBef>
                <a:spcPts val="600"/>
              </a:spcBef>
            </a:pPr>
            <a:r>
              <a:rPr lang="en-AU" dirty="0"/>
              <a:t>Our style</a:t>
            </a:r>
          </a:p>
          <a:p>
            <a:pPr lvl="0">
              <a:spcBef>
                <a:spcPts val="600"/>
              </a:spcBef>
            </a:pPr>
            <a:r>
              <a:rPr lang="en-AU" dirty="0"/>
              <a:t>Writing for or about:</a:t>
            </a:r>
          </a:p>
          <a:p>
            <a:pPr lvl="1">
              <a:spcBef>
                <a:spcPts val="600"/>
              </a:spcBef>
            </a:pPr>
            <a:r>
              <a:rPr lang="en-AU" dirty="0"/>
              <a:t>Aboriginal people</a:t>
            </a:r>
          </a:p>
          <a:p>
            <a:pPr lvl="1">
              <a:spcBef>
                <a:spcPts val="600"/>
              </a:spcBef>
            </a:pPr>
            <a:r>
              <a:rPr lang="en-AU" dirty="0"/>
              <a:t>people with a disability</a:t>
            </a:r>
          </a:p>
          <a:p>
            <a:pPr lvl="1">
              <a:spcBef>
                <a:spcPts val="600"/>
              </a:spcBef>
            </a:pPr>
            <a:r>
              <a:rPr lang="en-AU" dirty="0"/>
              <a:t>young people in care.</a:t>
            </a:r>
          </a:p>
          <a:p>
            <a:pPr>
              <a:spcBef>
                <a:spcPts val="600"/>
              </a:spcBef>
            </a:pPr>
            <a:r>
              <a:rPr lang="en-US" dirty="0"/>
              <a:t>Common words and phrases</a:t>
            </a:r>
          </a:p>
          <a:p>
            <a:pPr>
              <a:spcBef>
                <a:spcPts val="600"/>
              </a:spcBef>
            </a:pPr>
            <a:r>
              <a:rPr lang="en-US" dirty="0"/>
              <a:t>Quick tips</a:t>
            </a:r>
          </a:p>
          <a:p>
            <a:pPr>
              <a:spcBef>
                <a:spcPts val="600"/>
              </a:spcBef>
            </a:pPr>
            <a:r>
              <a:rPr lang="en-US" dirty="0"/>
              <a:t>Editing checklist</a:t>
            </a:r>
          </a:p>
        </p:txBody>
      </p:sp>
    </p:spTree>
    <p:extLst>
      <p:ext uri="{BB962C8B-B14F-4D97-AF65-F5344CB8AC3E}">
        <p14:creationId xmlns:p14="http://schemas.microsoft.com/office/powerpoint/2010/main" val="40241874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9E37-1079-39FD-9489-F3E589A29B03}"/>
              </a:ext>
            </a:extLst>
          </p:cNvPr>
          <p:cNvSpPr>
            <a:spLocks noGrp="1"/>
          </p:cNvSpPr>
          <p:nvPr>
            <p:ph type="title"/>
          </p:nvPr>
        </p:nvSpPr>
        <p:spPr/>
        <p:txBody>
          <a:bodyPr/>
          <a:lstStyle/>
          <a:p>
            <a:r>
              <a:rPr lang="en-US" dirty="0"/>
              <a:t>Style Guide</a:t>
            </a:r>
          </a:p>
        </p:txBody>
      </p:sp>
      <p:sp>
        <p:nvSpPr>
          <p:cNvPr id="6" name="TextBox 5">
            <a:extLst>
              <a:ext uri="{FF2B5EF4-FFF2-40B4-BE49-F238E27FC236}">
                <a16:creationId xmlns:a16="http://schemas.microsoft.com/office/drawing/2014/main" id="{6A2B460E-00AB-947E-148D-65D9174C78D5}"/>
              </a:ext>
            </a:extLst>
          </p:cNvPr>
          <p:cNvSpPr txBox="1"/>
          <p:nvPr/>
        </p:nvSpPr>
        <p:spPr>
          <a:xfrm>
            <a:off x="1220389" y="4363187"/>
            <a:ext cx="12506001"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600"/>
              </a:spcAft>
            </a:pPr>
            <a:r>
              <a:rPr lang="en-AU" sz="3200" kern="100" dirty="0">
                <a:effectLst/>
                <a:latin typeface="Segoe UI Historic" panose="020B0502040204020203" pitchFamily="34" charset="0"/>
                <a:ea typeface="Segoe UI Historic" panose="020B0502040204020203" pitchFamily="34" charset="0"/>
                <a:cs typeface="Segoe UI Historic" panose="020B0502040204020203" pitchFamily="34" charset="0"/>
              </a:rPr>
              <a:t>The guide includes detailed advice under the following headings:</a:t>
            </a:r>
          </a:p>
        </p:txBody>
      </p:sp>
      <p:graphicFrame>
        <p:nvGraphicFramePr>
          <p:cNvPr id="7" name="Content Placeholder 6">
            <a:extLst>
              <a:ext uri="{FF2B5EF4-FFF2-40B4-BE49-F238E27FC236}">
                <a16:creationId xmlns:a16="http://schemas.microsoft.com/office/drawing/2014/main" id="{7F140BEF-A929-397A-8725-06D2A779F449}"/>
              </a:ext>
            </a:extLst>
          </p:cNvPr>
          <p:cNvGraphicFramePr>
            <a:graphicFrameLocks noGrp="1"/>
          </p:cNvGraphicFramePr>
          <p:nvPr>
            <p:ph idx="1"/>
            <p:extLst>
              <p:ext uri="{D42A27DB-BD31-4B8C-83A1-F6EECF244321}">
                <p14:modId xmlns:p14="http://schemas.microsoft.com/office/powerpoint/2010/main" val="142572263"/>
              </p:ext>
            </p:extLst>
          </p:nvPr>
        </p:nvGraphicFramePr>
        <p:xfrm>
          <a:off x="1220389" y="5689600"/>
          <a:ext cx="19541870" cy="5760000"/>
        </p:xfrm>
        <a:graphic>
          <a:graphicData uri="http://schemas.openxmlformats.org/drawingml/2006/table">
            <a:tbl>
              <a:tblPr firstRow="1" firstCol="1" bandRow="1">
                <a:tableStyleId>{5940675A-B579-460E-94D1-54222C63F5DA}</a:tableStyleId>
              </a:tblPr>
              <a:tblGrid>
                <a:gridCol w="4884383">
                  <a:extLst>
                    <a:ext uri="{9D8B030D-6E8A-4147-A177-3AD203B41FA5}">
                      <a16:colId xmlns:a16="http://schemas.microsoft.com/office/drawing/2014/main" val="1386243735"/>
                    </a:ext>
                  </a:extLst>
                </a:gridCol>
                <a:gridCol w="4884383">
                  <a:extLst>
                    <a:ext uri="{9D8B030D-6E8A-4147-A177-3AD203B41FA5}">
                      <a16:colId xmlns:a16="http://schemas.microsoft.com/office/drawing/2014/main" val="2721497132"/>
                    </a:ext>
                  </a:extLst>
                </a:gridCol>
                <a:gridCol w="4886552">
                  <a:extLst>
                    <a:ext uri="{9D8B030D-6E8A-4147-A177-3AD203B41FA5}">
                      <a16:colId xmlns:a16="http://schemas.microsoft.com/office/drawing/2014/main" val="1507410141"/>
                    </a:ext>
                  </a:extLst>
                </a:gridCol>
                <a:gridCol w="4886552">
                  <a:extLst>
                    <a:ext uri="{9D8B030D-6E8A-4147-A177-3AD203B41FA5}">
                      <a16:colId xmlns:a16="http://schemas.microsoft.com/office/drawing/2014/main" val="3352281275"/>
                    </a:ext>
                  </a:extLst>
                </a:gridCol>
              </a:tblGrid>
              <a:tr h="720000">
                <a:tc>
                  <a:txBody>
                    <a:bodyPr/>
                    <a:lstStyle/>
                    <a:p>
                      <a:pPr algn="l">
                        <a:spcAft>
                          <a:spcPts val="600"/>
                        </a:spcAft>
                      </a:pPr>
                      <a:r>
                        <a:rPr lang="en-GB" sz="2000" b="1" kern="0" dirty="0">
                          <a:effectLst/>
                          <a:latin typeface="Segoe UI Historic" panose="020B0502040204020203" pitchFamily="34" charset="0"/>
                          <a:ea typeface="Segoe UI Historic" panose="020B0502040204020203" pitchFamily="34" charset="0"/>
                          <a:cs typeface="Segoe UI Historic" panose="020B0502040204020203" pitchFamily="34" charset="0"/>
                        </a:rPr>
                        <a:t>Key principles</a:t>
                      </a:r>
                      <a:endParaRPr lang="en-AU" sz="2000" b="1"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b="1" kern="0" dirty="0">
                          <a:effectLst/>
                          <a:latin typeface="Segoe UI Historic" panose="020B0502040204020203" pitchFamily="34" charset="0"/>
                          <a:ea typeface="Segoe UI Historic" panose="020B0502040204020203" pitchFamily="34" charset="0"/>
                          <a:cs typeface="Segoe UI Historic" panose="020B0502040204020203" pitchFamily="34" charset="0"/>
                        </a:rPr>
                        <a:t>Our Style</a:t>
                      </a:r>
                      <a:endParaRPr lang="en-AU" sz="2000" b="1"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 </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 </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extLst>
                  <a:ext uri="{0D108BD9-81ED-4DB2-BD59-A6C34878D82A}">
                    <a16:rowId xmlns:a16="http://schemas.microsoft.com/office/drawing/2014/main" val="738556764"/>
                  </a:ext>
                </a:extLst>
              </a:tr>
              <a:tr h="720000">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Tone</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Abbreviations and acronyms</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Gender-neutral content</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Referencing</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extLst>
                  <a:ext uri="{0D108BD9-81ED-4DB2-BD59-A6C34878D82A}">
                    <a16:rowId xmlns:a16="http://schemas.microsoft.com/office/drawing/2014/main" val="2675410742"/>
                  </a:ext>
                </a:extLst>
              </a:tr>
              <a:tr h="720000">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User-focused content</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Alignment</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Headings and structure</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Sentence form</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extLst>
                  <a:ext uri="{0D108BD9-81ED-4DB2-BD59-A6C34878D82A}">
                    <a16:rowId xmlns:a16="http://schemas.microsoft.com/office/drawing/2014/main" val="1625109837"/>
                  </a:ext>
                </a:extLst>
              </a:tr>
              <a:tr h="720000">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Spelling</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Bias free</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Job titles and positions</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Single spacing</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extLst>
                  <a:ext uri="{0D108BD9-81ED-4DB2-BD59-A6C34878D82A}">
                    <a16:rowId xmlns:a16="http://schemas.microsoft.com/office/drawing/2014/main" val="1799375378"/>
                  </a:ext>
                </a:extLst>
              </a:tr>
              <a:tr h="720000">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Plain language</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Australian vs American English</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Numbers</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School terms and year level</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extLst>
                  <a:ext uri="{0D108BD9-81ED-4DB2-BD59-A6C34878D82A}">
                    <a16:rowId xmlns:a16="http://schemas.microsoft.com/office/drawing/2014/main" val="1451862552"/>
                  </a:ext>
                </a:extLst>
              </a:tr>
              <a:tr h="720000">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Active voice</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Bullet points and lists</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Punctuation</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Times and dates</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extLst>
                  <a:ext uri="{0D108BD9-81ED-4DB2-BD59-A6C34878D82A}">
                    <a16:rowId xmlns:a16="http://schemas.microsoft.com/office/drawing/2014/main" val="1002713599"/>
                  </a:ext>
                </a:extLst>
              </a:tr>
              <a:tr h="720000">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Minimal capitalisation and punctuation</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Capital letters</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Positive voice</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Underline or italics</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extLst>
                  <a:ext uri="{0D108BD9-81ED-4DB2-BD59-A6C34878D82A}">
                    <a16:rowId xmlns:a16="http://schemas.microsoft.com/office/drawing/2014/main" val="761879935"/>
                  </a:ext>
                </a:extLst>
              </a:tr>
              <a:tr h="720000">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Adaptability</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Dashes and Hyphens</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a:effectLst/>
                          <a:latin typeface="Segoe UI Historic" panose="020B0502040204020203" pitchFamily="34" charset="0"/>
                          <a:ea typeface="Segoe UI Historic" panose="020B0502040204020203" pitchFamily="34" charset="0"/>
                          <a:cs typeface="Segoe UI Historic" panose="020B0502040204020203" pitchFamily="34" charset="0"/>
                        </a:rPr>
                        <a:t>Quotation Marks</a:t>
                      </a:r>
                      <a:endParaRPr lang="en-AU" sz="2000" kern="10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tc>
                  <a:txBody>
                    <a:bodyPr/>
                    <a:lstStyle/>
                    <a:p>
                      <a:pPr algn="l">
                        <a:spcAft>
                          <a:spcPts val="600"/>
                        </a:spcAft>
                      </a:pPr>
                      <a:r>
                        <a:rPr lang="en-GB" sz="2000" kern="0" dirty="0">
                          <a:effectLst/>
                          <a:latin typeface="Segoe UI Historic" panose="020B0502040204020203" pitchFamily="34" charset="0"/>
                          <a:ea typeface="Segoe UI Historic" panose="020B0502040204020203" pitchFamily="34" charset="0"/>
                          <a:cs typeface="Segoe UI Historic" panose="020B0502040204020203" pitchFamily="34" charset="0"/>
                        </a:rPr>
                        <a:t>Upper case</a:t>
                      </a:r>
                      <a:endParaRPr lang="en-AU" sz="2000" kern="1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68580" marR="68580" marT="0" marB="0"/>
                </a:tc>
                <a:extLst>
                  <a:ext uri="{0D108BD9-81ED-4DB2-BD59-A6C34878D82A}">
                    <a16:rowId xmlns:a16="http://schemas.microsoft.com/office/drawing/2014/main" val="570963253"/>
                  </a:ext>
                </a:extLst>
              </a:tr>
            </a:tbl>
          </a:graphicData>
        </a:graphic>
      </p:graphicFrame>
    </p:spTree>
    <p:extLst>
      <p:ext uri="{BB962C8B-B14F-4D97-AF65-F5344CB8AC3E}">
        <p14:creationId xmlns:p14="http://schemas.microsoft.com/office/powerpoint/2010/main" val="39552048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F8A11AA8-77E6-3400-F86A-7BFE8777E2B5}"/>
              </a:ext>
            </a:extLst>
          </p:cNvPr>
          <p:cNvSpPr>
            <a:spLocks/>
          </p:cNvSpPr>
          <p:nvPr/>
        </p:nvSpPr>
        <p:spPr bwMode="auto">
          <a:xfrm>
            <a:off x="3940969" y="4071937"/>
            <a:ext cx="15609094" cy="79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62558" bIns="0"/>
          <a:lstStyle>
            <a:lvl1pPr marL="342900" indent="-3429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hangingPunct="1">
              <a:spcBef>
                <a:spcPts val="1125"/>
              </a:spcBef>
              <a:buSzPct val="125000"/>
              <a:buFont typeface="Arial" panose="020B0604020202020204" pitchFamily="34" charset="0"/>
              <a:buChar char="•"/>
            </a:pPr>
            <a:endParaRPr lang="en-US" altLang="en-US" sz="5625">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 name="Title 3">
            <a:extLst>
              <a:ext uri="{FF2B5EF4-FFF2-40B4-BE49-F238E27FC236}">
                <a16:creationId xmlns:a16="http://schemas.microsoft.com/office/drawing/2014/main" id="{50E70CC1-CCEF-A65E-16C0-CD5639DBBE27}"/>
              </a:ext>
            </a:extLst>
          </p:cNvPr>
          <p:cNvSpPr>
            <a:spLocks noGrp="1"/>
          </p:cNvSpPr>
          <p:nvPr>
            <p:ph type="title"/>
          </p:nvPr>
        </p:nvSpPr>
        <p:spPr>
          <a:xfrm>
            <a:off x="1220392" y="2077187"/>
            <a:ext cx="21943219" cy="2286000"/>
          </a:xfrm>
        </p:spPr>
        <p:txBody>
          <a:bodyPr/>
          <a:lstStyle/>
          <a:p>
            <a:r>
              <a:rPr lang="en-US" dirty="0"/>
              <a:t>Allow time to </a:t>
            </a:r>
            <a:r>
              <a:rPr lang="en-US" dirty="0" err="1"/>
              <a:t>summarise</a:t>
            </a:r>
            <a:endParaRPr lang="en-US" dirty="0"/>
          </a:p>
        </p:txBody>
      </p:sp>
      <p:sp>
        <p:nvSpPr>
          <p:cNvPr id="5" name="Content Placeholder 4">
            <a:extLst>
              <a:ext uri="{FF2B5EF4-FFF2-40B4-BE49-F238E27FC236}">
                <a16:creationId xmlns:a16="http://schemas.microsoft.com/office/drawing/2014/main" id="{96571073-ED39-42A2-A9B9-49BD3182949A}"/>
              </a:ext>
            </a:extLst>
          </p:cNvPr>
          <p:cNvSpPr>
            <a:spLocks noGrp="1"/>
          </p:cNvSpPr>
          <p:nvPr>
            <p:ph idx="1"/>
          </p:nvPr>
        </p:nvSpPr>
        <p:spPr>
          <a:xfrm>
            <a:off x="1220392" y="4528993"/>
            <a:ext cx="21943219" cy="7722540"/>
          </a:xfrm>
        </p:spPr>
        <p:txBody>
          <a:bodyPr/>
          <a:lstStyle/>
          <a:p>
            <a:pPr marL="0" indent="0">
              <a:buNone/>
            </a:pPr>
            <a:r>
              <a:rPr lang="en-AU" dirty="0"/>
              <a:t>Summarisation is a function of method and choice.</a:t>
            </a:r>
          </a:p>
          <a:p>
            <a:pPr marL="0" indent="0">
              <a:buNone/>
            </a:pPr>
            <a:r>
              <a:rPr lang="en-AU" dirty="0"/>
              <a:t>Summarise our writing</a:t>
            </a:r>
          </a:p>
          <a:p>
            <a:pPr marL="715963" indent="0">
              <a:buNone/>
            </a:pPr>
            <a:r>
              <a:rPr lang="en-AU" i="1" dirty="0"/>
              <a:t>“I didn't have time to write you a short letter, so I wrote you a long one.</a:t>
            </a:r>
            <a:r>
              <a:rPr lang="en-AU" dirty="0"/>
              <a:t>”  Mark Twain</a:t>
            </a:r>
          </a:p>
          <a:p>
            <a:pPr marL="715963" indent="0">
              <a:buNone/>
            </a:pPr>
            <a:r>
              <a:rPr lang="en-AU" i="1" dirty="0"/>
              <a:t>“Perfection is achieved not when there is nothing more to add, but when there is nothing left to take away”</a:t>
            </a:r>
            <a:r>
              <a:rPr lang="en-AU" dirty="0"/>
              <a:t> Antoine de Saint </a:t>
            </a:r>
            <a:r>
              <a:rPr lang="en-AU" dirty="0" err="1"/>
              <a:t>Exupery</a:t>
            </a:r>
            <a:r>
              <a:rPr lang="en-AU" dirty="0"/>
              <a:t>.</a:t>
            </a:r>
          </a:p>
          <a:p>
            <a:pPr marL="0" indent="0">
              <a:buNone/>
            </a:pPr>
            <a:r>
              <a:rPr lang="en-AU" dirty="0"/>
              <a:t>PRAISE can be used as a structure for an executive summary</a:t>
            </a:r>
          </a:p>
          <a:p>
            <a:endParaRPr lang="en-AU" dirty="0"/>
          </a:p>
          <a:p>
            <a:endParaRPr lang="en-US" dirty="0"/>
          </a:p>
          <a:p>
            <a:endParaRPr lang="en-US" dirty="0"/>
          </a:p>
        </p:txBody>
      </p:sp>
    </p:spTree>
    <p:extLst>
      <p:ext uri="{BB962C8B-B14F-4D97-AF65-F5344CB8AC3E}">
        <p14:creationId xmlns:p14="http://schemas.microsoft.com/office/powerpoint/2010/main" val="41661979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220392" y="2077187"/>
            <a:ext cx="21943219" cy="2286000"/>
          </a:xfrm>
        </p:spPr>
        <p:txBody>
          <a:bodyPr/>
          <a:lstStyle/>
          <a:p>
            <a:r>
              <a:rPr lang="en-AU" dirty="0"/>
              <a:t>Activity</a:t>
            </a:r>
          </a:p>
        </p:txBody>
      </p:sp>
      <p:sp>
        <p:nvSpPr>
          <p:cNvPr id="4" name="Content Placeholder 3">
            <a:extLst>
              <a:ext uri="{FF2B5EF4-FFF2-40B4-BE49-F238E27FC236}">
                <a16:creationId xmlns:a16="http://schemas.microsoft.com/office/drawing/2014/main" id="{61BA5431-4388-2B4B-BBEC-8576683BE313}"/>
              </a:ext>
            </a:extLst>
          </p:cNvPr>
          <p:cNvSpPr>
            <a:spLocks noGrp="1"/>
          </p:cNvSpPr>
          <p:nvPr>
            <p:ph idx="1"/>
          </p:nvPr>
        </p:nvSpPr>
        <p:spPr>
          <a:xfrm>
            <a:off x="1220392" y="4528993"/>
            <a:ext cx="21943219" cy="7722540"/>
          </a:xfrm>
        </p:spPr>
        <p:txBody>
          <a:bodyPr/>
          <a:lstStyle/>
          <a:p>
            <a:pPr marL="0" indent="0">
              <a:buNone/>
            </a:pPr>
            <a:r>
              <a:rPr lang="en-AU" dirty="0"/>
              <a:t>Please put yourself in the position of an Executive with the authority to make decisions about funding and recruitment.</a:t>
            </a:r>
          </a:p>
          <a:p>
            <a:pPr marL="0" indent="0">
              <a:buNone/>
            </a:pPr>
            <a:r>
              <a:rPr lang="en-AU" dirty="0"/>
              <a:t>I have prepared a briefing for you to consider called ‘Assessment of a review to appeal’.</a:t>
            </a:r>
          </a:p>
          <a:p>
            <a:pPr marL="0" indent="0">
              <a:buNone/>
            </a:pPr>
            <a:r>
              <a:rPr lang="en-AU" dirty="0"/>
              <a:t>Please read the briefing.</a:t>
            </a:r>
          </a:p>
          <a:p>
            <a:pPr marL="0" indent="0">
              <a:buNone/>
            </a:pPr>
            <a:r>
              <a:rPr lang="en-AU" dirty="0"/>
              <a:t>In groups discuss your observations, critiques and questions. </a:t>
            </a:r>
          </a:p>
        </p:txBody>
      </p:sp>
    </p:spTree>
    <p:extLst>
      <p:ext uri="{BB962C8B-B14F-4D97-AF65-F5344CB8AC3E}">
        <p14:creationId xmlns:p14="http://schemas.microsoft.com/office/powerpoint/2010/main" val="13816065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55FE-127D-2427-9C4F-A48536005C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EC6B8C-F3B3-554B-F7F0-D05ADEE1A13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3715234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title"/>
          </p:nvPr>
        </p:nvSpPr>
        <p:spPr>
          <a:xfrm>
            <a:off x="1220392" y="2077187"/>
            <a:ext cx="21943219" cy="2286000"/>
          </a:xfrm>
        </p:spPr>
        <p:txBody>
          <a:bodyPr/>
          <a:lstStyle/>
          <a:p>
            <a:r>
              <a:rPr lang="en-US" altLang="x-none" dirty="0"/>
              <a:t>Narrative</a:t>
            </a:r>
          </a:p>
        </p:txBody>
      </p:sp>
      <p:sp>
        <p:nvSpPr>
          <p:cNvPr id="4" name="Content Placeholder 3">
            <a:extLst>
              <a:ext uri="{FF2B5EF4-FFF2-40B4-BE49-F238E27FC236}">
                <a16:creationId xmlns:a16="http://schemas.microsoft.com/office/drawing/2014/main" id="{5F75DF59-7EC4-E746-A7D0-B86451A60023}"/>
              </a:ext>
            </a:extLst>
          </p:cNvPr>
          <p:cNvSpPr>
            <a:spLocks noGrp="1"/>
          </p:cNvSpPr>
          <p:nvPr>
            <p:ph idx="1"/>
          </p:nvPr>
        </p:nvSpPr>
        <p:spPr>
          <a:xfrm>
            <a:off x="1220392" y="4528993"/>
            <a:ext cx="21943219" cy="7722540"/>
          </a:xfrm>
        </p:spPr>
        <p:txBody>
          <a:bodyPr/>
          <a:lstStyle/>
          <a:p>
            <a:pPr marL="0" indent="0">
              <a:spcBef>
                <a:spcPts val="1200"/>
              </a:spcBef>
              <a:buNone/>
            </a:pPr>
            <a:r>
              <a:rPr lang="en-GB" dirty="0"/>
              <a:t>“Narrative is the choice of which events to relate and in what order to relate them – so it is a representation or specific manifestation of the story, rather than the story itself.”</a:t>
            </a:r>
          </a:p>
          <a:p>
            <a:pPr marL="0" indent="0">
              <a:spcBef>
                <a:spcPts val="1200"/>
              </a:spcBef>
              <a:buNone/>
            </a:pPr>
            <a:r>
              <a:rPr lang="en-AU" dirty="0"/>
              <a:t>What makes a good story/good narrative?</a:t>
            </a:r>
          </a:p>
          <a:p>
            <a:pPr lvl="0">
              <a:spcBef>
                <a:spcPts val="1200"/>
              </a:spcBef>
            </a:pPr>
            <a:r>
              <a:rPr lang="en-AU" dirty="0"/>
              <a:t>Unresolved tension or conflict</a:t>
            </a:r>
          </a:p>
          <a:p>
            <a:pPr lvl="0">
              <a:spcBef>
                <a:spcPts val="1200"/>
              </a:spcBef>
            </a:pPr>
            <a:r>
              <a:rPr lang="en-AU" dirty="0"/>
              <a:t>Resolution and the promise of an ever after</a:t>
            </a:r>
          </a:p>
          <a:p>
            <a:pPr lvl="0">
              <a:spcBef>
                <a:spcPts val="1200"/>
              </a:spcBef>
            </a:pPr>
            <a:r>
              <a:rPr lang="en-AU" dirty="0"/>
              <a:t>The reader/decision-maker is involved in the story.</a:t>
            </a:r>
          </a:p>
          <a:p>
            <a:endParaRPr lang="en-US" dirty="0"/>
          </a:p>
        </p:txBody>
      </p:sp>
      <p:sp>
        <p:nvSpPr>
          <p:cNvPr id="24595" name="Rectangle 35"/>
          <p:cNvSpPr>
            <a:spLocks/>
          </p:cNvSpPr>
          <p:nvPr/>
        </p:nvSpPr>
        <p:spPr bwMode="auto">
          <a:xfrm>
            <a:off x="4415137" y="2681537"/>
            <a:ext cx="16033254" cy="9056934"/>
          </a:xfrm>
          <a:prstGeom prst="rect">
            <a:avLst/>
          </a:prstGeom>
          <a:noFill/>
          <a:ln>
            <a:noFill/>
          </a:ln>
          <a:extLst>
            <a:ext uri="{909E8E84-426E-40dd-AFC4-6F175D3DCCD1}"/>
            <a:ext uri="{91240B29-F687-4f45-9708-019B960494DF}"/>
          </a:extLst>
        </p:spPr>
        <p:txBody>
          <a:bodyPr lIns="0" tIns="0" rIns="0" bIns="0"/>
          <a:lstStyle/>
          <a:p>
            <a:pPr>
              <a:defRPr/>
            </a:pPr>
            <a:endParaRPr lang="en-GB" sz="4800" dirty="0"/>
          </a:p>
        </p:txBody>
      </p:sp>
    </p:spTree>
    <p:extLst>
      <p:ext uri="{BB962C8B-B14F-4D97-AF65-F5344CB8AC3E}">
        <p14:creationId xmlns:p14="http://schemas.microsoft.com/office/powerpoint/2010/main" val="14677751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5F786-D4D8-DEE9-B365-7E0D59A776BA}"/>
              </a:ext>
            </a:extLst>
          </p:cNvPr>
          <p:cNvSpPr>
            <a:spLocks noGrp="1"/>
          </p:cNvSpPr>
          <p:nvPr>
            <p:ph type="title"/>
          </p:nvPr>
        </p:nvSpPr>
        <p:spPr/>
        <p:txBody>
          <a:bodyPr/>
          <a:lstStyle/>
          <a:p>
            <a:r>
              <a:rPr lang="en-US" dirty="0"/>
              <a:t>Choices</a:t>
            </a:r>
          </a:p>
        </p:txBody>
      </p:sp>
      <p:sp>
        <p:nvSpPr>
          <p:cNvPr id="3" name="Content Placeholder 2">
            <a:extLst>
              <a:ext uri="{FF2B5EF4-FFF2-40B4-BE49-F238E27FC236}">
                <a16:creationId xmlns:a16="http://schemas.microsoft.com/office/drawing/2014/main" id="{6E1220E9-89AE-EE96-5400-FFC5C8C897C1}"/>
              </a:ext>
            </a:extLst>
          </p:cNvPr>
          <p:cNvSpPr>
            <a:spLocks noGrp="1"/>
          </p:cNvSpPr>
          <p:nvPr>
            <p:ph idx="1"/>
          </p:nvPr>
        </p:nvSpPr>
        <p:spPr/>
        <p:txBody>
          <a:bodyPr/>
          <a:lstStyle/>
          <a:p>
            <a:pPr marL="342900" lvl="0" indent="-342900">
              <a:spcBef>
                <a:spcPts val="1600"/>
              </a:spcBef>
              <a:buFont typeface="Symbol" pitchFamily="2" charset="2"/>
              <a:buChar char=""/>
            </a:pPr>
            <a:r>
              <a:rPr lang="en-AU" sz="4800" dirty="0">
                <a:effectLst/>
                <a:latin typeface="Frutiger Next Pro Condensed" panose="020B0506040204020203" pitchFamily="34" charset="77"/>
                <a:ea typeface="Calibri" panose="020F0502020204030204" pitchFamily="34" charset="0"/>
                <a:cs typeface="Times New Roman" panose="02020603050405020304" pitchFamily="18" charset="0"/>
              </a:rPr>
              <a:t>Choices about the type of story we want to tell.</a:t>
            </a:r>
          </a:p>
          <a:p>
            <a:pPr marL="342900" lvl="0" indent="-342900">
              <a:spcBef>
                <a:spcPts val="1600"/>
              </a:spcBef>
              <a:buFont typeface="Symbol" pitchFamily="2" charset="2"/>
              <a:buChar char=""/>
            </a:pPr>
            <a:r>
              <a:rPr lang="en-AU" sz="4800" dirty="0">
                <a:effectLst/>
                <a:latin typeface="Frutiger Next Pro Condensed" panose="020B0506040204020203" pitchFamily="34" charset="77"/>
                <a:ea typeface="Calibri" panose="020F0502020204030204" pitchFamily="34" charset="0"/>
                <a:cs typeface="Times New Roman" panose="02020603050405020304" pitchFamily="18" charset="0"/>
              </a:rPr>
              <a:t>Choices about what to include and exclude. </a:t>
            </a:r>
          </a:p>
          <a:p>
            <a:pPr marL="342900" lvl="0" indent="-342900">
              <a:spcBef>
                <a:spcPts val="1600"/>
              </a:spcBef>
              <a:buFont typeface="Symbol" pitchFamily="2" charset="2"/>
              <a:buChar char=""/>
            </a:pPr>
            <a:r>
              <a:rPr lang="en-AU" sz="4800" dirty="0">
                <a:effectLst/>
                <a:latin typeface="Frutiger Next Pro Condensed" panose="020B0506040204020203" pitchFamily="34" charset="77"/>
                <a:ea typeface="Calibri" panose="020F0502020204030204" pitchFamily="34" charset="0"/>
                <a:cs typeface="Times New Roman" panose="02020603050405020304" pitchFamily="18" charset="0"/>
              </a:rPr>
              <a:t>Choices about how to sequence information (structure and balance).</a:t>
            </a:r>
          </a:p>
          <a:p>
            <a:pPr marL="342900" lvl="0" indent="-342900">
              <a:spcBef>
                <a:spcPts val="1600"/>
              </a:spcBef>
              <a:buFont typeface="Symbol" pitchFamily="2" charset="2"/>
              <a:buChar char=""/>
            </a:pPr>
            <a:r>
              <a:rPr lang="en-AU" sz="4800" dirty="0">
                <a:effectLst/>
                <a:latin typeface="Frutiger Next Pro Condensed" panose="020B0506040204020203" pitchFamily="34" charset="77"/>
                <a:ea typeface="Calibri" panose="020F0502020204030204" pitchFamily="34" charset="0"/>
                <a:cs typeface="Times New Roman" panose="02020603050405020304" pitchFamily="18" charset="0"/>
              </a:rPr>
              <a:t>Choices about how to summarise, consolidate and prioritise data.</a:t>
            </a:r>
          </a:p>
          <a:p>
            <a:pPr marL="342900" lvl="0" indent="-342900">
              <a:spcBef>
                <a:spcPts val="1600"/>
              </a:spcBef>
              <a:buFont typeface="Symbol" pitchFamily="2" charset="2"/>
              <a:buChar char=""/>
            </a:pPr>
            <a:r>
              <a:rPr lang="en-AU" sz="4800" dirty="0">
                <a:effectLst/>
                <a:latin typeface="Frutiger Next Pro Condensed" panose="020B0506040204020203" pitchFamily="34" charset="77"/>
                <a:ea typeface="Calibri" panose="020F0502020204030204" pitchFamily="34" charset="0"/>
                <a:cs typeface="Times New Roman" panose="02020603050405020304" pitchFamily="18" charset="0"/>
              </a:rPr>
              <a:t>Choices about whether to use tables or graphs in our presentation of data.</a:t>
            </a:r>
          </a:p>
          <a:p>
            <a:pPr marL="342900" lvl="0" indent="-342900">
              <a:spcBef>
                <a:spcPts val="1600"/>
              </a:spcBef>
              <a:buFont typeface="Symbol" pitchFamily="2" charset="2"/>
              <a:buChar char=""/>
            </a:pPr>
            <a:r>
              <a:rPr lang="en-AU" sz="4800" dirty="0">
                <a:effectLst/>
                <a:latin typeface="Frutiger Next Pro Condensed" panose="020B0506040204020203" pitchFamily="34" charset="77"/>
                <a:ea typeface="Calibri" panose="020F0502020204030204" pitchFamily="34" charset="0"/>
                <a:cs typeface="Times New Roman" panose="02020603050405020304" pitchFamily="18" charset="0"/>
              </a:rPr>
              <a:t>Choices about which graphs to use in our presentation of data.</a:t>
            </a:r>
          </a:p>
          <a:p>
            <a:pPr marL="342900" lvl="0" indent="-342900">
              <a:spcBef>
                <a:spcPts val="1600"/>
              </a:spcBef>
              <a:spcAft>
                <a:spcPts val="600"/>
              </a:spcAft>
              <a:buFont typeface="Symbol" pitchFamily="2" charset="2"/>
              <a:buChar char=""/>
            </a:pPr>
            <a:r>
              <a:rPr lang="en-AU" sz="4800" dirty="0">
                <a:effectLst/>
                <a:latin typeface="Frutiger Next Pro Condensed" panose="020B0506040204020203" pitchFamily="34" charset="77"/>
                <a:ea typeface="Calibri" panose="020F0502020204030204" pitchFamily="34" charset="0"/>
                <a:cs typeface="Times New Roman" panose="02020603050405020304" pitchFamily="18" charset="0"/>
              </a:rPr>
              <a:t>Choices about how we use our time in the preparation of our document.</a:t>
            </a:r>
            <a:br>
              <a:rPr lang="en-AU" sz="4800" dirty="0">
                <a:effectLst/>
                <a:latin typeface="Frutiger Next Pro Condensed" panose="020B0506040204020203" pitchFamily="34" charset="77"/>
                <a:ea typeface="Calibri" panose="020F0502020204030204" pitchFamily="34" charset="0"/>
                <a:cs typeface="Times New Roman" panose="02020603050405020304" pitchFamily="18" charset="0"/>
              </a:rPr>
            </a:br>
            <a:endParaRPr lang="en-AU" sz="4800" dirty="0">
              <a:effectLst/>
              <a:latin typeface="Frutiger Next Pro Condensed" panose="020B0506040204020203" pitchFamily="34" charset="77"/>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720123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4C0E3B53-F273-782F-A04C-DB6F72DAA34C}"/>
              </a:ext>
            </a:extLst>
          </p:cNvPr>
          <p:cNvSpPr>
            <a:spLocks noGrp="1" noChangeArrowheads="1"/>
          </p:cNvSpPr>
          <p:nvPr>
            <p:ph type="title"/>
          </p:nvPr>
        </p:nvSpPr>
        <p:spPr bwMode="auto">
          <a:xfrm>
            <a:off x="1220788" y="2076450"/>
            <a:ext cx="22927685" cy="2286000"/>
          </a:xfrm>
        </p:spPr>
        <p:txBody>
          <a:bodyPr vert="horz" wrap="square" lIns="53578" tIns="53578" rIns="52381" bIns="53578" numCol="1" anchor="t" anchorCtr="0" compatLnSpc="1">
            <a:prstTxWarp prst="textNoShape">
              <a:avLst/>
            </a:prstTxWarp>
          </a:bodyPr>
          <a:lstStyle/>
          <a:p>
            <a:r>
              <a:rPr lang="en-US" altLang="en-US" dirty="0"/>
              <a:t>Present numbers to reveal patterns</a:t>
            </a:r>
          </a:p>
        </p:txBody>
      </p:sp>
      <p:sp>
        <p:nvSpPr>
          <p:cNvPr id="3" name="Content Placeholder 2">
            <a:extLst>
              <a:ext uri="{FF2B5EF4-FFF2-40B4-BE49-F238E27FC236}">
                <a16:creationId xmlns:a16="http://schemas.microsoft.com/office/drawing/2014/main" id="{753C05F0-4794-FCD8-97D9-500552ABC586}"/>
              </a:ext>
            </a:extLst>
          </p:cNvPr>
          <p:cNvSpPr>
            <a:spLocks noGrp="1"/>
          </p:cNvSpPr>
          <p:nvPr>
            <p:ph idx="1"/>
          </p:nvPr>
        </p:nvSpPr>
        <p:spPr/>
        <p:txBody>
          <a:bodyPr/>
          <a:lstStyle/>
          <a:p>
            <a:endParaRPr lang="en-US"/>
          </a:p>
        </p:txBody>
      </p:sp>
      <p:pic>
        <p:nvPicPr>
          <p:cNvPr id="14338" name="Picture 7">
            <a:extLst>
              <a:ext uri="{FF2B5EF4-FFF2-40B4-BE49-F238E27FC236}">
                <a16:creationId xmlns:a16="http://schemas.microsoft.com/office/drawing/2014/main" id="{6FDA4D90-62C4-66F3-0CC2-B57B41A8F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624" y="4426894"/>
            <a:ext cx="15796617" cy="789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2D32-0557-770D-59B2-629797162869}"/>
              </a:ext>
            </a:extLst>
          </p:cNvPr>
          <p:cNvSpPr>
            <a:spLocks noGrp="1"/>
          </p:cNvSpPr>
          <p:nvPr>
            <p:ph type="title"/>
          </p:nvPr>
        </p:nvSpPr>
        <p:spPr>
          <a:xfrm>
            <a:off x="1220392" y="2077187"/>
            <a:ext cx="21943219" cy="2286000"/>
          </a:xfrm>
        </p:spPr>
        <p:txBody>
          <a:bodyPr/>
          <a:lstStyle/>
          <a:p>
            <a:r>
              <a:rPr lang="en-US" dirty="0"/>
              <a:t>Present numbers to reveal gaps</a:t>
            </a:r>
          </a:p>
        </p:txBody>
      </p:sp>
      <p:pic>
        <p:nvPicPr>
          <p:cNvPr id="15362" name="Content Placeholder 3" descr="A screenshot of a cell phone&#10;&#10;Description automatically generated">
            <a:extLst>
              <a:ext uri="{FF2B5EF4-FFF2-40B4-BE49-F238E27FC236}">
                <a16:creationId xmlns:a16="http://schemas.microsoft.com/office/drawing/2014/main" id="{41D6A0C1-1C95-2015-7716-FB9D5D1A6F7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0787" y="3927763"/>
            <a:ext cx="20911849" cy="85828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C36C-FB31-B6DA-4D76-240AAEA26E17}"/>
              </a:ext>
            </a:extLst>
          </p:cNvPr>
          <p:cNvSpPr>
            <a:spLocks noGrp="1"/>
          </p:cNvSpPr>
          <p:nvPr>
            <p:ph type="title"/>
          </p:nvPr>
        </p:nvSpPr>
        <p:spPr>
          <a:xfrm>
            <a:off x="1220392" y="2077187"/>
            <a:ext cx="21943219" cy="2286000"/>
          </a:xfrm>
        </p:spPr>
        <p:txBody>
          <a:bodyPr/>
          <a:lstStyle/>
          <a:p>
            <a:r>
              <a:rPr lang="en-US" dirty="0"/>
              <a:t>Present numbers to build a story</a:t>
            </a:r>
          </a:p>
        </p:txBody>
      </p:sp>
      <p:sp>
        <p:nvSpPr>
          <p:cNvPr id="3" name="Content Placeholder 2">
            <a:extLst>
              <a:ext uri="{FF2B5EF4-FFF2-40B4-BE49-F238E27FC236}">
                <a16:creationId xmlns:a16="http://schemas.microsoft.com/office/drawing/2014/main" id="{B696E2EC-5957-CAA1-0FDC-BC78CFA85CDC}"/>
              </a:ext>
            </a:extLst>
          </p:cNvPr>
          <p:cNvSpPr>
            <a:spLocks noGrp="1"/>
          </p:cNvSpPr>
          <p:nvPr>
            <p:ph idx="1"/>
          </p:nvPr>
        </p:nvSpPr>
        <p:spPr>
          <a:xfrm>
            <a:off x="1220392" y="4528993"/>
            <a:ext cx="21943219" cy="7722540"/>
          </a:xfrm>
        </p:spPr>
        <p:txBody>
          <a:bodyPr/>
          <a:lstStyle/>
          <a:p>
            <a:r>
              <a:rPr lang="en-US" dirty="0"/>
              <a:t>Recent History/Trends</a:t>
            </a:r>
          </a:p>
          <a:p>
            <a:pPr marL="0" indent="0">
              <a:buNone/>
            </a:pPr>
            <a:endParaRPr lang="en-US" dirty="0"/>
          </a:p>
          <a:p>
            <a:r>
              <a:rPr lang="en-US" dirty="0"/>
              <a:t>Gap in no change</a:t>
            </a:r>
          </a:p>
          <a:p>
            <a:pPr marL="0" indent="0">
              <a:buNone/>
            </a:pPr>
            <a:endParaRPr lang="en-US" dirty="0"/>
          </a:p>
          <a:p>
            <a:r>
              <a:rPr lang="en-US" dirty="0"/>
              <a:t>What change is needed</a:t>
            </a:r>
          </a:p>
        </p:txBody>
      </p:sp>
      <p:pic>
        <p:nvPicPr>
          <p:cNvPr id="4" name="Picture 3">
            <a:extLst>
              <a:ext uri="{FF2B5EF4-FFF2-40B4-BE49-F238E27FC236}">
                <a16:creationId xmlns:a16="http://schemas.microsoft.com/office/drawing/2014/main" id="{26D3073C-CD94-6176-FD5F-87664E3BB1EC}"/>
              </a:ext>
            </a:extLst>
          </p:cNvPr>
          <p:cNvPicPr>
            <a:picLocks noChangeAspect="1"/>
          </p:cNvPicPr>
          <p:nvPr/>
        </p:nvPicPr>
        <p:blipFill>
          <a:blip r:embed="rId2"/>
          <a:stretch>
            <a:fillRect/>
          </a:stretch>
        </p:blipFill>
        <p:spPr>
          <a:xfrm>
            <a:off x="11685694" y="3663212"/>
            <a:ext cx="5289947" cy="3176290"/>
          </a:xfrm>
          <a:prstGeom prst="rect">
            <a:avLst/>
          </a:prstGeom>
        </p:spPr>
      </p:pic>
      <p:pic>
        <p:nvPicPr>
          <p:cNvPr id="5" name="Picture 4">
            <a:extLst>
              <a:ext uri="{FF2B5EF4-FFF2-40B4-BE49-F238E27FC236}">
                <a16:creationId xmlns:a16="http://schemas.microsoft.com/office/drawing/2014/main" id="{F1932E0E-FD1D-0BC4-1F3A-203B7E587EF7}"/>
              </a:ext>
            </a:extLst>
          </p:cNvPr>
          <p:cNvPicPr>
            <a:picLocks noChangeAspect="1"/>
          </p:cNvPicPr>
          <p:nvPr/>
        </p:nvPicPr>
        <p:blipFill>
          <a:blip r:embed="rId3"/>
          <a:stretch>
            <a:fillRect/>
          </a:stretch>
        </p:blipFill>
        <p:spPr>
          <a:xfrm>
            <a:off x="11685694" y="7108156"/>
            <a:ext cx="6864251" cy="2895005"/>
          </a:xfrm>
          <a:prstGeom prst="rect">
            <a:avLst/>
          </a:prstGeom>
        </p:spPr>
      </p:pic>
      <p:pic>
        <p:nvPicPr>
          <p:cNvPr id="6" name="Picture 5">
            <a:extLst>
              <a:ext uri="{FF2B5EF4-FFF2-40B4-BE49-F238E27FC236}">
                <a16:creationId xmlns:a16="http://schemas.microsoft.com/office/drawing/2014/main" id="{D91DCF3C-5A8D-534B-F1F9-AA8668AEFCBC}"/>
              </a:ext>
            </a:extLst>
          </p:cNvPr>
          <p:cNvPicPr>
            <a:picLocks noChangeAspect="1"/>
          </p:cNvPicPr>
          <p:nvPr/>
        </p:nvPicPr>
        <p:blipFill>
          <a:blip r:embed="rId4"/>
          <a:stretch>
            <a:fillRect/>
          </a:stretch>
        </p:blipFill>
        <p:spPr>
          <a:xfrm>
            <a:off x="11685694" y="10271817"/>
            <a:ext cx="7643813" cy="2895005"/>
          </a:xfrm>
          <a:prstGeom prst="rect">
            <a:avLst/>
          </a:prstGeom>
        </p:spPr>
      </p:pic>
    </p:spTree>
    <p:extLst>
      <p:ext uri="{BB962C8B-B14F-4D97-AF65-F5344CB8AC3E}">
        <p14:creationId xmlns:p14="http://schemas.microsoft.com/office/powerpoint/2010/main" val="330256643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n on Cliff.jpg">
            <a:extLst>
              <a:ext uri="{FF2B5EF4-FFF2-40B4-BE49-F238E27FC236}">
                <a16:creationId xmlns:a16="http://schemas.microsoft.com/office/drawing/2014/main" id="{A9F0809F-AAC0-4DD9-BFF9-C264D47BBE93}"/>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2309" b="12309"/>
          <a:stretch/>
        </p:blipFill>
        <p:spPr>
          <a:xfrm>
            <a:off x="-34401" y="1508790"/>
            <a:ext cx="24452803" cy="12304179"/>
          </a:xfrm>
          <a:prstGeom prst="rect">
            <a:avLst/>
          </a:prstGeom>
          <a:ln w="12700">
            <a:miter lim="400000"/>
          </a:ln>
        </p:spPr>
      </p:pic>
      <p:sp>
        <p:nvSpPr>
          <p:cNvPr id="4" name="Slide Number Placeholder 3">
            <a:extLst>
              <a:ext uri="{FF2B5EF4-FFF2-40B4-BE49-F238E27FC236}">
                <a16:creationId xmlns:a16="http://schemas.microsoft.com/office/drawing/2014/main" id="{6F2F0F89-D3AF-4055-97D6-80F545578ECE}"/>
              </a:ext>
            </a:extLst>
          </p:cNvPr>
          <p:cNvSpPr>
            <a:spLocks noGrp="1"/>
          </p:cNvSpPr>
          <p:nvPr>
            <p:ph type="sldNum" sz="quarter" idx="4294967295"/>
          </p:nvPr>
        </p:nvSpPr>
        <p:spPr>
          <a:xfrm>
            <a:off x="12048593" y="13081000"/>
            <a:ext cx="274113" cy="471924"/>
          </a:xfrm>
        </p:spPr>
        <p:txBody>
          <a:bodyPr/>
          <a:lstStyle/>
          <a:p>
            <a:fld id="{86CB4B4D-7CA3-9044-876B-883B54F8677D}" type="slidenum">
              <a:rPr lang="en-AU" smtClean="0">
                <a:solidFill>
                  <a:schemeClr val="bg1"/>
                </a:solidFill>
              </a:rPr>
              <a:t>46</a:t>
            </a:fld>
            <a:endParaRPr lang="en-AU" dirty="0">
              <a:solidFill>
                <a:schemeClr val="bg1"/>
              </a:solidFill>
            </a:endParaRPr>
          </a:p>
        </p:txBody>
      </p:sp>
      <p:sp>
        <p:nvSpPr>
          <p:cNvPr id="8" name="WRITE A BEAUTIFUL QUOTE HERE TO…">
            <a:extLst>
              <a:ext uri="{FF2B5EF4-FFF2-40B4-BE49-F238E27FC236}">
                <a16:creationId xmlns:a16="http://schemas.microsoft.com/office/drawing/2014/main" id="{516E2010-7DB6-41A1-A8FF-152DB1B2F7BF}"/>
              </a:ext>
            </a:extLst>
          </p:cNvPr>
          <p:cNvSpPr txBox="1"/>
          <p:nvPr/>
        </p:nvSpPr>
        <p:spPr>
          <a:xfrm>
            <a:off x="3621214" y="3920967"/>
            <a:ext cx="17128872" cy="2057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7000">
                <a:solidFill>
                  <a:srgbClr val="FFFFFF"/>
                </a:solidFill>
                <a:latin typeface="Futura Std"/>
                <a:ea typeface="Futura Std"/>
                <a:cs typeface="Futura Std"/>
                <a:sym typeface="Futura Std"/>
              </a:defRPr>
            </a:pPr>
            <a:r>
              <a:rPr dirty="0"/>
              <a:t>WRITE A BEAUTIFUL QUOTE HERE TO</a:t>
            </a:r>
          </a:p>
          <a:p>
            <a:pPr>
              <a:defRPr sz="7000">
                <a:solidFill>
                  <a:srgbClr val="FFFFFF"/>
                </a:solidFill>
                <a:latin typeface="Futura Std"/>
                <a:ea typeface="Futura Std"/>
                <a:cs typeface="Futura Std"/>
                <a:sym typeface="Futura Std"/>
              </a:defRPr>
            </a:pPr>
            <a:r>
              <a:rPr dirty="0"/>
              <a:t>ENGAGE YOUR AUDIENCE</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E5F07-B2DA-4E61-833E-2B6ACE0BF12A}"/>
              </a:ext>
            </a:extLst>
          </p:cNvPr>
          <p:cNvSpPr>
            <a:spLocks noGrp="1"/>
          </p:cNvSpPr>
          <p:nvPr>
            <p:ph type="sldNum" sz="quarter" idx="4294967295"/>
          </p:nvPr>
        </p:nvSpPr>
        <p:spPr>
          <a:xfrm>
            <a:off x="12048593" y="13081000"/>
            <a:ext cx="274113" cy="471924"/>
          </a:xfrm>
        </p:spPr>
        <p:txBody>
          <a:bodyPr/>
          <a:lstStyle/>
          <a:p>
            <a:fld id="{86CB4B4D-7CA3-9044-876B-883B54F8677D}" type="slidenum">
              <a:rPr lang="en-AU" smtClean="0">
                <a:solidFill>
                  <a:schemeClr val="bg1"/>
                </a:solidFill>
              </a:rPr>
              <a:t>47</a:t>
            </a:fld>
            <a:endParaRPr lang="en-AU" dirty="0">
              <a:solidFill>
                <a:schemeClr val="bg1"/>
              </a:solidFill>
            </a:endParaRPr>
          </a:p>
        </p:txBody>
      </p:sp>
      <p:sp>
        <p:nvSpPr>
          <p:cNvPr id="9" name="Text goes here text goes…">
            <a:extLst>
              <a:ext uri="{FF2B5EF4-FFF2-40B4-BE49-F238E27FC236}">
                <a16:creationId xmlns:a16="http://schemas.microsoft.com/office/drawing/2014/main" id="{B1BBFA54-AD40-4876-86B1-F6E9C750C252}"/>
              </a:ext>
            </a:extLst>
          </p:cNvPr>
          <p:cNvSpPr txBox="1"/>
          <p:nvPr/>
        </p:nvSpPr>
        <p:spPr>
          <a:xfrm>
            <a:off x="2241673" y="3177922"/>
            <a:ext cx="639598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buSzPct val="100000"/>
              <a:defRPr sz="7000" b="0">
                <a:solidFill>
                  <a:srgbClr val="70737B"/>
                </a:solidFill>
                <a:latin typeface="Frutiger Next Pro Regular"/>
                <a:ea typeface="Frutiger Next Pro Regular"/>
                <a:cs typeface="Frutiger Next Pro Regular"/>
                <a:sym typeface="Frutiger Next Pro Regular"/>
              </a:defRPr>
            </a:pPr>
            <a:r>
              <a:rPr lang="en-US" dirty="0">
                <a:solidFill>
                  <a:schemeClr val="bg1"/>
                </a:solidFill>
              </a:rPr>
              <a:t>Include text here</a:t>
            </a:r>
            <a:endParaRPr dirty="0">
              <a:solidFill>
                <a:schemeClr val="bg1"/>
              </a:solidFill>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goes here text goes…">
            <a:extLst>
              <a:ext uri="{FF2B5EF4-FFF2-40B4-BE49-F238E27FC236}">
                <a16:creationId xmlns:a16="http://schemas.microsoft.com/office/drawing/2014/main" id="{E4DC4505-3EF5-4C10-96AB-4E6D1D8564ED}"/>
              </a:ext>
            </a:extLst>
          </p:cNvPr>
          <p:cNvSpPr txBox="1"/>
          <p:nvPr/>
        </p:nvSpPr>
        <p:spPr>
          <a:xfrm>
            <a:off x="2241673" y="3177922"/>
            <a:ext cx="639598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buSzPct val="100000"/>
              <a:defRPr sz="7000" b="0">
                <a:solidFill>
                  <a:srgbClr val="70737B"/>
                </a:solidFill>
                <a:latin typeface="Frutiger Next Pro Regular"/>
                <a:ea typeface="Frutiger Next Pro Regular"/>
                <a:cs typeface="Frutiger Next Pro Regular"/>
                <a:sym typeface="Frutiger Next Pro Regular"/>
              </a:defRPr>
            </a:pPr>
            <a:r>
              <a:rPr lang="en-US" dirty="0">
                <a:solidFill>
                  <a:schemeClr val="bg1"/>
                </a:solidFill>
              </a:rPr>
              <a:t>Include text here</a:t>
            </a:r>
            <a:endParaRPr dirty="0">
              <a:solidFill>
                <a:schemeClr val="bg1"/>
              </a:solidFill>
            </a:endParaRPr>
          </a:p>
        </p:txBody>
      </p:sp>
      <p:sp>
        <p:nvSpPr>
          <p:cNvPr id="5" name="Slide Number Placeholder 1">
            <a:extLst>
              <a:ext uri="{FF2B5EF4-FFF2-40B4-BE49-F238E27FC236}">
                <a16:creationId xmlns:a16="http://schemas.microsoft.com/office/drawing/2014/main" id="{16E2CBE7-25BD-4B53-B09C-9320CF96AC22}"/>
              </a:ext>
            </a:extLst>
          </p:cNvPr>
          <p:cNvSpPr>
            <a:spLocks noGrp="1"/>
          </p:cNvSpPr>
          <p:nvPr>
            <p:ph type="sldNum" sz="quarter" idx="4294967295"/>
          </p:nvPr>
        </p:nvSpPr>
        <p:spPr>
          <a:xfrm>
            <a:off x="223325" y="13018868"/>
            <a:ext cx="488916" cy="471924"/>
          </a:xfrm>
        </p:spPr>
        <p:txBody>
          <a:bodyPr/>
          <a:lstStyle/>
          <a:p>
            <a:fld id="{86CB4B4D-7CA3-9044-876B-883B54F8677D}" type="slidenum">
              <a:rPr lang="en-AU" smtClean="0"/>
              <a:pPr/>
              <a:t>48</a:t>
            </a:fld>
            <a:endParaRPr lang="en-AU"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E COGNITIVE…">
            <a:extLst>
              <a:ext uri="{FF2B5EF4-FFF2-40B4-BE49-F238E27FC236}">
                <a16:creationId xmlns:a16="http://schemas.microsoft.com/office/drawing/2014/main" id="{3494B912-5133-48D0-8357-06510225DE65}"/>
              </a:ext>
            </a:extLst>
          </p:cNvPr>
          <p:cNvSpPr txBox="1"/>
          <p:nvPr/>
        </p:nvSpPr>
        <p:spPr>
          <a:xfrm>
            <a:off x="17921106" y="289213"/>
            <a:ext cx="322043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b="0">
                <a:solidFill>
                  <a:srgbClr val="FFFFFF"/>
                </a:solidFill>
                <a:latin typeface="Futura Std Light"/>
                <a:ea typeface="Futura Std Light"/>
                <a:cs typeface="Futura Std Light"/>
                <a:sym typeface="Futura Std Light"/>
              </a:defRPr>
            </a:pPr>
            <a:r>
              <a:rPr lang="en-AU" dirty="0"/>
              <a:t>SUPPORTING THE </a:t>
            </a:r>
          </a:p>
          <a:p>
            <a:pPr algn="l">
              <a:defRPr b="0">
                <a:solidFill>
                  <a:srgbClr val="FFFFFF"/>
                </a:solidFill>
                <a:latin typeface="Futura Std Light"/>
                <a:ea typeface="Futura Std Light"/>
                <a:cs typeface="Futura Std Light"/>
                <a:sym typeface="Futura Std Light"/>
              </a:defRPr>
            </a:pPr>
            <a:r>
              <a:rPr lang="en-AU" dirty="0"/>
              <a:t>PUBLIC SECTOR</a:t>
            </a:r>
            <a:endParaRPr dirty="0"/>
          </a:p>
        </p:txBody>
      </p:sp>
      <p:sp>
        <p:nvSpPr>
          <p:cNvPr id="2" name="Slide Number Placeholder 1">
            <a:extLst>
              <a:ext uri="{FF2B5EF4-FFF2-40B4-BE49-F238E27FC236}">
                <a16:creationId xmlns:a16="http://schemas.microsoft.com/office/drawing/2014/main" id="{FF28CA90-46BE-47D4-9AC3-1CC67C883F68}"/>
              </a:ext>
            </a:extLst>
          </p:cNvPr>
          <p:cNvSpPr>
            <a:spLocks noGrp="1"/>
          </p:cNvSpPr>
          <p:nvPr>
            <p:ph type="sldNum" sz="quarter" idx="4294967295"/>
          </p:nvPr>
        </p:nvSpPr>
        <p:spPr>
          <a:xfrm>
            <a:off x="223325" y="13018868"/>
            <a:ext cx="488916" cy="471924"/>
          </a:xfrm>
        </p:spPr>
        <p:txBody>
          <a:bodyPr/>
          <a:lstStyle/>
          <a:p>
            <a:fld id="{86CB4B4D-7CA3-9044-876B-883B54F8677D}" type="slidenum">
              <a:rPr lang="en-AU" smtClean="0"/>
              <a:pPr/>
              <a:t>49</a:t>
            </a:fld>
            <a:endParaRPr lang="en-AU" dirty="0"/>
          </a:p>
        </p:txBody>
      </p:sp>
      <p:sp>
        <p:nvSpPr>
          <p:cNvPr id="4" name="Text goes here text goes…">
            <a:extLst>
              <a:ext uri="{FF2B5EF4-FFF2-40B4-BE49-F238E27FC236}">
                <a16:creationId xmlns:a16="http://schemas.microsoft.com/office/drawing/2014/main" id="{EE1A2A79-8929-4953-BFD7-E03F7AE357D4}"/>
              </a:ext>
            </a:extLst>
          </p:cNvPr>
          <p:cNvSpPr txBox="1"/>
          <p:nvPr/>
        </p:nvSpPr>
        <p:spPr>
          <a:xfrm>
            <a:off x="2241673" y="3177922"/>
            <a:ext cx="639598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buSzPct val="100000"/>
              <a:defRPr sz="7000" b="0">
                <a:solidFill>
                  <a:srgbClr val="70737B"/>
                </a:solidFill>
                <a:latin typeface="Frutiger Next Pro Regular"/>
                <a:ea typeface="Frutiger Next Pro Regular"/>
                <a:cs typeface="Frutiger Next Pro Regular"/>
                <a:sym typeface="Frutiger Next Pro Regular"/>
              </a:defRPr>
            </a:pPr>
            <a:r>
              <a:rPr lang="en-US" dirty="0">
                <a:solidFill>
                  <a:schemeClr val="bg2">
                    <a:lumMod val="50000"/>
                  </a:schemeClr>
                </a:solidFill>
              </a:rPr>
              <a:t>Include text here</a:t>
            </a:r>
            <a:endParaRPr dirty="0">
              <a:solidFill>
                <a:schemeClr val="bg2">
                  <a:lumMod val="50000"/>
                </a:schemeClr>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7363-A33A-1B51-4351-E20083081518}"/>
              </a:ext>
            </a:extLst>
          </p:cNvPr>
          <p:cNvSpPr>
            <a:spLocks noGrp="1"/>
          </p:cNvSpPr>
          <p:nvPr>
            <p:ph type="title"/>
          </p:nvPr>
        </p:nvSpPr>
        <p:spPr>
          <a:xfrm>
            <a:off x="1220392" y="2077187"/>
            <a:ext cx="21943219" cy="2286000"/>
          </a:xfrm>
        </p:spPr>
        <p:txBody>
          <a:bodyPr/>
          <a:lstStyle/>
          <a:p>
            <a:r>
              <a:rPr lang="en-US" dirty="0"/>
              <a:t>Ways to improve the assessment document</a:t>
            </a:r>
          </a:p>
        </p:txBody>
      </p:sp>
      <p:sp>
        <p:nvSpPr>
          <p:cNvPr id="3" name="Content Placeholder 2">
            <a:extLst>
              <a:ext uri="{FF2B5EF4-FFF2-40B4-BE49-F238E27FC236}">
                <a16:creationId xmlns:a16="http://schemas.microsoft.com/office/drawing/2014/main" id="{F6C10881-10A2-7C80-DC48-6A37887AC595}"/>
              </a:ext>
            </a:extLst>
          </p:cNvPr>
          <p:cNvSpPr>
            <a:spLocks noGrp="1"/>
          </p:cNvSpPr>
          <p:nvPr>
            <p:ph idx="1"/>
          </p:nvPr>
        </p:nvSpPr>
        <p:spPr>
          <a:xfrm>
            <a:off x="1220788" y="5506720"/>
            <a:ext cx="21942425" cy="6745605"/>
          </a:xfrm>
        </p:spPr>
        <p:txBody>
          <a:bodyPr/>
          <a:lstStyle/>
          <a:p>
            <a:pPr>
              <a:spcBef>
                <a:spcPts val="600"/>
              </a:spcBef>
            </a:pPr>
            <a:r>
              <a:rPr lang="en-US" dirty="0"/>
              <a:t>Clearer intent</a:t>
            </a:r>
          </a:p>
          <a:p>
            <a:pPr>
              <a:spcBef>
                <a:spcPts val="600"/>
              </a:spcBef>
            </a:pPr>
            <a:r>
              <a:rPr lang="en-US" dirty="0"/>
              <a:t>Change the structure and length of the document</a:t>
            </a:r>
          </a:p>
          <a:p>
            <a:pPr>
              <a:spcBef>
                <a:spcPts val="600"/>
              </a:spcBef>
            </a:pPr>
            <a:r>
              <a:rPr lang="en-US" dirty="0"/>
              <a:t>Increase the use of plain language</a:t>
            </a:r>
          </a:p>
          <a:p>
            <a:pPr lvl="2">
              <a:spcBef>
                <a:spcPts val="600"/>
              </a:spcBef>
            </a:pPr>
            <a:r>
              <a:rPr lang="en-US" dirty="0"/>
              <a:t>U</a:t>
            </a:r>
            <a:r>
              <a:rPr lang="en-AU" dirty="0"/>
              <a:t>se of passive voice that could be converted to active voice</a:t>
            </a:r>
          </a:p>
          <a:p>
            <a:pPr lvl="2">
              <a:spcBef>
                <a:spcPts val="600"/>
              </a:spcBef>
            </a:pPr>
            <a:r>
              <a:rPr lang="en-AU" dirty="0"/>
              <a:t>Use of constructions based on nouns that could be converted to verbs.</a:t>
            </a:r>
          </a:p>
          <a:p>
            <a:pPr lvl="2">
              <a:spcBef>
                <a:spcPts val="600"/>
              </a:spcBef>
            </a:pPr>
            <a:r>
              <a:rPr lang="en-AU" dirty="0"/>
              <a:t>Preferring short sentences over long</a:t>
            </a:r>
          </a:p>
          <a:p>
            <a:pPr lvl="2">
              <a:spcBef>
                <a:spcPts val="600"/>
              </a:spcBef>
            </a:pPr>
            <a:r>
              <a:rPr lang="en-AU" dirty="0"/>
              <a:t>Less ambiguity about the subject or object.</a:t>
            </a:r>
          </a:p>
        </p:txBody>
      </p:sp>
    </p:spTree>
    <p:extLst>
      <p:ext uri="{BB962C8B-B14F-4D97-AF65-F5344CB8AC3E}">
        <p14:creationId xmlns:p14="http://schemas.microsoft.com/office/powerpoint/2010/main" val="30108279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3D8296-2FF0-49FF-BF2E-74EBD91159F9}"/>
              </a:ext>
            </a:extLst>
          </p:cNvPr>
          <p:cNvSpPr>
            <a:spLocks noGrp="1"/>
          </p:cNvSpPr>
          <p:nvPr>
            <p:ph type="sldNum" sz="quarter" idx="4294967295"/>
          </p:nvPr>
        </p:nvSpPr>
        <p:spPr>
          <a:xfrm>
            <a:off x="11959031" y="13081000"/>
            <a:ext cx="453238" cy="461059"/>
          </a:xfrm>
        </p:spPr>
        <p:txBody>
          <a:bodyPr/>
          <a:lstStyle/>
          <a:p>
            <a:fld id="{86CB4B4D-7CA3-9044-876B-883B54F8677D}" type="slidenum">
              <a:rPr lang="en-AU" smtClean="0"/>
              <a:t>50</a:t>
            </a:fld>
            <a:endParaRPr lang="en-AU" dirty="0"/>
          </a:p>
        </p:txBody>
      </p:sp>
      <p:sp>
        <p:nvSpPr>
          <p:cNvPr id="3" name="Text goes here text goes…">
            <a:extLst>
              <a:ext uri="{FF2B5EF4-FFF2-40B4-BE49-F238E27FC236}">
                <a16:creationId xmlns:a16="http://schemas.microsoft.com/office/drawing/2014/main" id="{82620696-D00A-4171-B2A4-DD9CE6403993}"/>
              </a:ext>
            </a:extLst>
          </p:cNvPr>
          <p:cNvSpPr txBox="1"/>
          <p:nvPr/>
        </p:nvSpPr>
        <p:spPr>
          <a:xfrm>
            <a:off x="2241673" y="3177922"/>
            <a:ext cx="639598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buSzPct val="100000"/>
              <a:defRPr sz="7000" b="0">
                <a:solidFill>
                  <a:srgbClr val="70737B"/>
                </a:solidFill>
                <a:latin typeface="Frutiger Next Pro Regular"/>
                <a:ea typeface="Frutiger Next Pro Regular"/>
                <a:cs typeface="Frutiger Next Pro Regular"/>
                <a:sym typeface="Frutiger Next Pro Regular"/>
              </a:defRPr>
            </a:pPr>
            <a:r>
              <a:rPr lang="en-US" dirty="0">
                <a:solidFill>
                  <a:schemeClr val="bg2">
                    <a:lumMod val="50000"/>
                  </a:schemeClr>
                </a:solidFill>
              </a:rPr>
              <a:t>Include text here</a:t>
            </a:r>
            <a:endParaRPr dirty="0">
              <a:solidFill>
                <a:schemeClr val="bg2">
                  <a:lumMod val="50000"/>
                </a:schemeClr>
              </a:solidFill>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GOES HERE">
            <a:extLst>
              <a:ext uri="{FF2B5EF4-FFF2-40B4-BE49-F238E27FC236}">
                <a16:creationId xmlns:a16="http://schemas.microsoft.com/office/drawing/2014/main" id="{3282F343-3D31-4DD9-B74B-F3E35D1DBE86}"/>
              </a:ext>
            </a:extLst>
          </p:cNvPr>
          <p:cNvSpPr txBox="1"/>
          <p:nvPr/>
        </p:nvSpPr>
        <p:spPr>
          <a:xfrm>
            <a:off x="1181950" y="6191151"/>
            <a:ext cx="1407806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0">
                <a:solidFill>
                  <a:srgbClr val="FFFFFF"/>
                </a:solidFill>
                <a:latin typeface="Futura Std"/>
                <a:ea typeface="Futura Std"/>
                <a:cs typeface="Futura Std"/>
                <a:sym typeface="Futura Std"/>
              </a:defRPr>
            </a:lvl1pPr>
          </a:lstStyle>
          <a:p>
            <a:r>
              <a:rPr lang="en-US" sz="8000" dirty="0"/>
              <a:t>Thank you for attending</a:t>
            </a:r>
            <a:endParaRPr sz="8000" dirty="0"/>
          </a:p>
        </p:txBody>
      </p:sp>
      <p:sp>
        <p:nvSpPr>
          <p:cNvPr id="3" name="Slide Number Placeholder 1">
            <a:extLst>
              <a:ext uri="{FF2B5EF4-FFF2-40B4-BE49-F238E27FC236}">
                <a16:creationId xmlns:a16="http://schemas.microsoft.com/office/drawing/2014/main" id="{335A0F1C-B726-40D7-A1CA-5FBF82BC42E5}"/>
              </a:ext>
            </a:extLst>
          </p:cNvPr>
          <p:cNvSpPr txBox="1">
            <a:spLocks/>
          </p:cNvSpPr>
          <p:nvPr/>
        </p:nvSpPr>
        <p:spPr>
          <a:xfrm>
            <a:off x="11959031" y="13081000"/>
            <a:ext cx="453238" cy="461059"/>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AU" smtClean="0"/>
              <a:pPr/>
              <a:t>51</a:t>
            </a:fld>
            <a:endParaRPr lang="en-AU" dirty="0"/>
          </a:p>
        </p:txBody>
      </p:sp>
    </p:spTree>
    <p:extLst>
      <p:ext uri="{BB962C8B-B14F-4D97-AF65-F5344CB8AC3E}">
        <p14:creationId xmlns:p14="http://schemas.microsoft.com/office/powerpoint/2010/main" val="22305198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dirty="0"/>
              <a:t>Types of documents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1761961"/>
              </p:ext>
            </p:extLst>
          </p:nvPr>
        </p:nvGraphicFramePr>
        <p:xfrm>
          <a:off x="3962401" y="4527551"/>
          <a:ext cx="16458282" cy="4746126"/>
        </p:xfrm>
        <a:graphic>
          <a:graphicData uri="http://schemas.openxmlformats.org/drawingml/2006/table">
            <a:tbl>
              <a:tblPr firstRow="1" firstCol="1" bandRow="1">
                <a:tableStyleId>{91EBBBCC-DAD2-459C-BE2E-F6DE35CF9A28}</a:tableStyleId>
              </a:tblPr>
              <a:tblGrid>
                <a:gridCol w="5484806">
                  <a:extLst>
                    <a:ext uri="{9D8B030D-6E8A-4147-A177-3AD203B41FA5}">
                      <a16:colId xmlns:a16="http://schemas.microsoft.com/office/drawing/2014/main" val="20000"/>
                    </a:ext>
                  </a:extLst>
                </a:gridCol>
                <a:gridCol w="5486738">
                  <a:extLst>
                    <a:ext uri="{9D8B030D-6E8A-4147-A177-3AD203B41FA5}">
                      <a16:colId xmlns:a16="http://schemas.microsoft.com/office/drawing/2014/main" val="20001"/>
                    </a:ext>
                  </a:extLst>
                </a:gridCol>
                <a:gridCol w="5486738">
                  <a:extLst>
                    <a:ext uri="{9D8B030D-6E8A-4147-A177-3AD203B41FA5}">
                      <a16:colId xmlns:a16="http://schemas.microsoft.com/office/drawing/2014/main" val="20002"/>
                    </a:ext>
                  </a:extLst>
                </a:gridCol>
              </a:tblGrid>
              <a:tr h="1504868">
                <a:tc>
                  <a:txBody>
                    <a:bodyPr/>
                    <a:lstStyle/>
                    <a:p>
                      <a:pPr>
                        <a:spcAft>
                          <a:spcPts val="0"/>
                        </a:spcAft>
                      </a:pPr>
                      <a:r>
                        <a:rPr lang="en-AU" sz="2600" b="0" dirty="0">
                          <a:solidFill>
                            <a:schemeClr val="tx1"/>
                          </a:solidFill>
                          <a:effectLst/>
                        </a:rPr>
                        <a:t>No change required</a:t>
                      </a:r>
                      <a:endParaRPr lang="en-US" sz="2800" b="0" dirty="0">
                        <a:solidFill>
                          <a:schemeClr val="tx1"/>
                        </a:solidFill>
                        <a:effectLst/>
                        <a:latin typeface="Times New Roman" charset="0"/>
                        <a:ea typeface="Times New Roman" charset="0"/>
                      </a:endParaRPr>
                    </a:p>
                  </a:txBody>
                  <a:tcPr marL="102048" marR="102048" marT="0" marB="0">
                    <a:noFill/>
                  </a:tcPr>
                </a:tc>
                <a:tc>
                  <a:txBody>
                    <a:bodyPr/>
                    <a:lstStyle/>
                    <a:p>
                      <a:pPr algn="ctr">
                        <a:spcAft>
                          <a:spcPts val="0"/>
                        </a:spcAft>
                      </a:pPr>
                      <a:r>
                        <a:rPr lang="en-AU" sz="2600" b="0" dirty="0">
                          <a:solidFill>
                            <a:schemeClr val="tx1"/>
                          </a:solidFill>
                          <a:effectLst/>
                        </a:rPr>
                        <a:t>Change required but how is not yet clear</a:t>
                      </a:r>
                      <a:endParaRPr lang="en-US" sz="2800" b="0" dirty="0">
                        <a:solidFill>
                          <a:schemeClr val="tx1"/>
                        </a:solidFill>
                        <a:effectLst/>
                        <a:latin typeface="Times New Roman" charset="0"/>
                        <a:ea typeface="Times New Roman" charset="0"/>
                      </a:endParaRPr>
                    </a:p>
                  </a:txBody>
                  <a:tcPr marL="102048" marR="102048" marT="0" marB="0">
                    <a:noFill/>
                  </a:tcPr>
                </a:tc>
                <a:tc>
                  <a:txBody>
                    <a:bodyPr/>
                    <a:lstStyle/>
                    <a:p>
                      <a:pPr algn="r">
                        <a:spcAft>
                          <a:spcPts val="0"/>
                        </a:spcAft>
                      </a:pPr>
                      <a:r>
                        <a:rPr lang="en-AU" sz="2600" b="0" dirty="0">
                          <a:solidFill>
                            <a:schemeClr val="tx1"/>
                          </a:solidFill>
                          <a:effectLst/>
                        </a:rPr>
                        <a:t>Change required and understood</a:t>
                      </a:r>
                      <a:endParaRPr lang="en-US" sz="2800" b="0" dirty="0">
                        <a:solidFill>
                          <a:schemeClr val="tx1"/>
                        </a:solidFill>
                        <a:effectLst/>
                        <a:latin typeface="Times New Roman" charset="0"/>
                        <a:ea typeface="Times New Roman" charset="0"/>
                      </a:endParaRPr>
                    </a:p>
                  </a:txBody>
                  <a:tcPr marL="102048" marR="102048" marT="0" marB="0">
                    <a:noFill/>
                  </a:tcPr>
                </a:tc>
                <a:extLst>
                  <a:ext uri="{0D108BD9-81ED-4DB2-BD59-A6C34878D82A}">
                    <a16:rowId xmlns:a16="http://schemas.microsoft.com/office/drawing/2014/main" val="10000"/>
                  </a:ext>
                </a:extLst>
              </a:tr>
              <a:tr h="520918">
                <a:tc>
                  <a:txBody>
                    <a:bodyPr/>
                    <a:lstStyle/>
                    <a:p>
                      <a:pPr>
                        <a:spcAft>
                          <a:spcPts val="0"/>
                        </a:spcAft>
                      </a:pPr>
                      <a:r>
                        <a:rPr lang="en-AU" sz="2600" b="0" dirty="0">
                          <a:solidFill>
                            <a:schemeClr val="tx1"/>
                          </a:solidFill>
                          <a:effectLst/>
                        </a:rPr>
                        <a:t> </a:t>
                      </a:r>
                      <a:endParaRPr lang="en-US" sz="2800" b="0" dirty="0">
                        <a:solidFill>
                          <a:schemeClr val="tx1"/>
                        </a:solidFill>
                        <a:effectLst/>
                        <a:latin typeface="Times New Roman" charset="0"/>
                        <a:ea typeface="Times New Roman" charset="0"/>
                      </a:endParaRPr>
                    </a:p>
                  </a:txBody>
                  <a:tcPr marL="102048" marR="102048" marT="0" marB="0">
                    <a:noFill/>
                  </a:tcPr>
                </a:tc>
                <a:tc>
                  <a:txBody>
                    <a:bodyPr/>
                    <a:lstStyle/>
                    <a:p>
                      <a:pPr algn="ctr">
                        <a:spcAft>
                          <a:spcPts val="0"/>
                        </a:spcAft>
                      </a:pPr>
                      <a:r>
                        <a:rPr lang="en-AU" sz="2600" b="0" dirty="0">
                          <a:solidFill>
                            <a:schemeClr val="tx1"/>
                          </a:solidFill>
                          <a:effectLst/>
                        </a:rPr>
                        <a:t> </a:t>
                      </a:r>
                      <a:endParaRPr lang="en-US" sz="2800" b="0" dirty="0">
                        <a:solidFill>
                          <a:schemeClr val="tx1"/>
                        </a:solidFill>
                        <a:effectLst/>
                        <a:latin typeface="Times New Roman" charset="0"/>
                        <a:ea typeface="Times New Roman" charset="0"/>
                      </a:endParaRPr>
                    </a:p>
                  </a:txBody>
                  <a:tcPr marL="102048" marR="102048" marT="0" marB="0">
                    <a:noFill/>
                  </a:tcPr>
                </a:tc>
                <a:tc>
                  <a:txBody>
                    <a:bodyPr/>
                    <a:lstStyle/>
                    <a:p>
                      <a:pPr algn="r">
                        <a:spcAft>
                          <a:spcPts val="0"/>
                        </a:spcAft>
                      </a:pPr>
                      <a:r>
                        <a:rPr lang="en-AU" sz="2600" b="0" dirty="0">
                          <a:solidFill>
                            <a:schemeClr val="tx1"/>
                          </a:solidFill>
                          <a:effectLst/>
                        </a:rPr>
                        <a:t> </a:t>
                      </a:r>
                      <a:endParaRPr lang="en-US" sz="2800" b="0" dirty="0">
                        <a:solidFill>
                          <a:schemeClr val="tx1"/>
                        </a:solidFill>
                        <a:effectLst/>
                        <a:latin typeface="Times New Roman" charset="0"/>
                        <a:ea typeface="Times New Roman" charset="0"/>
                      </a:endParaRPr>
                    </a:p>
                  </a:txBody>
                  <a:tcPr marL="102048" marR="102048" marT="0" marB="0">
                    <a:noFill/>
                  </a:tcPr>
                </a:tc>
                <a:extLst>
                  <a:ext uri="{0D108BD9-81ED-4DB2-BD59-A6C34878D82A}">
                    <a16:rowId xmlns:a16="http://schemas.microsoft.com/office/drawing/2014/main" val="10001"/>
                  </a:ext>
                </a:extLst>
              </a:tr>
              <a:tr h="752436">
                <a:tc>
                  <a:txBody>
                    <a:bodyPr/>
                    <a:lstStyle/>
                    <a:p>
                      <a:pPr>
                        <a:spcAft>
                          <a:spcPts val="0"/>
                        </a:spcAft>
                      </a:pPr>
                      <a:r>
                        <a:rPr lang="en-AU" sz="3400" b="1" dirty="0">
                          <a:solidFill>
                            <a:schemeClr val="tx1"/>
                          </a:solidFill>
                          <a:effectLst/>
                        </a:rPr>
                        <a:t>Inform, assure</a:t>
                      </a:r>
                      <a:endParaRPr lang="en-US" sz="4000" b="1" dirty="0">
                        <a:solidFill>
                          <a:schemeClr val="tx1"/>
                        </a:solidFill>
                        <a:effectLst/>
                        <a:latin typeface="Times New Roman" charset="0"/>
                        <a:ea typeface="Times New Roman" charset="0"/>
                      </a:endParaRPr>
                    </a:p>
                  </a:txBody>
                  <a:tcPr marL="102048" marR="102048" marT="0" marB="0">
                    <a:solidFill>
                      <a:schemeClr val="bg1">
                        <a:lumMod val="85000"/>
                      </a:schemeClr>
                    </a:solidFill>
                  </a:tcPr>
                </a:tc>
                <a:tc>
                  <a:txBody>
                    <a:bodyPr/>
                    <a:lstStyle/>
                    <a:p>
                      <a:pPr algn="ctr">
                        <a:spcAft>
                          <a:spcPts val="0"/>
                        </a:spcAft>
                      </a:pPr>
                      <a:r>
                        <a:rPr lang="en-AU" sz="3400" b="1" dirty="0">
                          <a:solidFill>
                            <a:schemeClr val="tx1"/>
                          </a:solidFill>
                          <a:effectLst/>
                        </a:rPr>
                        <a:t>Discussion</a:t>
                      </a:r>
                      <a:endParaRPr lang="en-US" sz="4000" b="1" dirty="0">
                        <a:solidFill>
                          <a:schemeClr val="tx1"/>
                        </a:solidFill>
                        <a:effectLst/>
                        <a:latin typeface="Times New Roman" charset="0"/>
                        <a:ea typeface="Times New Roman" charset="0"/>
                      </a:endParaRPr>
                    </a:p>
                  </a:txBody>
                  <a:tcPr marL="102048" marR="102048" marT="0" marB="0">
                    <a:solidFill>
                      <a:schemeClr val="bg1">
                        <a:lumMod val="85000"/>
                      </a:schemeClr>
                    </a:solidFill>
                  </a:tcPr>
                </a:tc>
                <a:tc>
                  <a:txBody>
                    <a:bodyPr/>
                    <a:lstStyle/>
                    <a:p>
                      <a:pPr algn="r">
                        <a:spcAft>
                          <a:spcPts val="0"/>
                        </a:spcAft>
                      </a:pPr>
                      <a:r>
                        <a:rPr lang="en-AU" sz="3400" b="1" dirty="0">
                          <a:solidFill>
                            <a:schemeClr val="tx1"/>
                          </a:solidFill>
                          <a:effectLst/>
                        </a:rPr>
                        <a:t>Decision making</a:t>
                      </a:r>
                      <a:endParaRPr lang="en-US" sz="4000" b="1" dirty="0">
                        <a:solidFill>
                          <a:schemeClr val="tx1"/>
                        </a:solidFill>
                        <a:effectLst/>
                        <a:latin typeface="Times New Roman" charset="0"/>
                        <a:ea typeface="Times New Roman" charset="0"/>
                      </a:endParaRPr>
                    </a:p>
                  </a:txBody>
                  <a:tcPr marL="102048" marR="102048" marT="0" marB="0">
                    <a:solidFill>
                      <a:schemeClr val="bg1">
                        <a:lumMod val="85000"/>
                      </a:schemeClr>
                    </a:solidFill>
                  </a:tcPr>
                </a:tc>
                <a:extLst>
                  <a:ext uri="{0D108BD9-81ED-4DB2-BD59-A6C34878D82A}">
                    <a16:rowId xmlns:a16="http://schemas.microsoft.com/office/drawing/2014/main" val="10002"/>
                  </a:ext>
                </a:extLst>
              </a:tr>
              <a:tr h="463036">
                <a:tc>
                  <a:txBody>
                    <a:bodyPr/>
                    <a:lstStyle/>
                    <a:p>
                      <a:pPr>
                        <a:spcAft>
                          <a:spcPts val="0"/>
                        </a:spcAft>
                      </a:pPr>
                      <a:r>
                        <a:rPr lang="en-AU" sz="2600" b="0">
                          <a:solidFill>
                            <a:schemeClr val="tx1"/>
                          </a:solidFill>
                          <a:effectLst/>
                        </a:rPr>
                        <a:t> </a:t>
                      </a:r>
                      <a:endParaRPr lang="en-US" sz="2800" b="0">
                        <a:solidFill>
                          <a:schemeClr val="tx1"/>
                        </a:solidFill>
                        <a:effectLst/>
                        <a:latin typeface="Times New Roman" charset="0"/>
                        <a:ea typeface="Times New Roman" charset="0"/>
                      </a:endParaRPr>
                    </a:p>
                  </a:txBody>
                  <a:tcPr marL="102048" marR="102048" marT="0" marB="0">
                    <a:noFill/>
                  </a:tcPr>
                </a:tc>
                <a:tc>
                  <a:txBody>
                    <a:bodyPr/>
                    <a:lstStyle/>
                    <a:p>
                      <a:pPr algn="ctr">
                        <a:spcAft>
                          <a:spcPts val="0"/>
                        </a:spcAft>
                      </a:pPr>
                      <a:r>
                        <a:rPr lang="en-AU" sz="2600" b="0" dirty="0">
                          <a:solidFill>
                            <a:schemeClr val="tx1"/>
                          </a:solidFill>
                          <a:effectLst/>
                        </a:rPr>
                        <a:t> </a:t>
                      </a:r>
                      <a:endParaRPr lang="en-US" sz="2800" b="0" dirty="0">
                        <a:solidFill>
                          <a:schemeClr val="tx1"/>
                        </a:solidFill>
                        <a:effectLst/>
                        <a:latin typeface="Times New Roman" charset="0"/>
                        <a:ea typeface="Times New Roman" charset="0"/>
                      </a:endParaRPr>
                    </a:p>
                  </a:txBody>
                  <a:tcPr marL="102048" marR="102048" marT="0" marB="0">
                    <a:noFill/>
                  </a:tcPr>
                </a:tc>
                <a:tc>
                  <a:txBody>
                    <a:bodyPr/>
                    <a:lstStyle/>
                    <a:p>
                      <a:pPr algn="r">
                        <a:spcAft>
                          <a:spcPts val="0"/>
                        </a:spcAft>
                      </a:pPr>
                      <a:r>
                        <a:rPr lang="en-AU" sz="2600" b="0" dirty="0">
                          <a:solidFill>
                            <a:schemeClr val="tx1"/>
                          </a:solidFill>
                          <a:effectLst/>
                        </a:rPr>
                        <a:t> </a:t>
                      </a:r>
                      <a:endParaRPr lang="en-US" sz="2800" b="0" dirty="0">
                        <a:solidFill>
                          <a:schemeClr val="tx1"/>
                        </a:solidFill>
                        <a:effectLst/>
                        <a:latin typeface="Times New Roman" charset="0"/>
                        <a:ea typeface="Times New Roman" charset="0"/>
                      </a:endParaRPr>
                    </a:p>
                  </a:txBody>
                  <a:tcPr marL="102048" marR="102048" marT="0" marB="0">
                    <a:noFill/>
                  </a:tcPr>
                </a:tc>
                <a:extLst>
                  <a:ext uri="{0D108BD9-81ED-4DB2-BD59-A6C34878D82A}">
                    <a16:rowId xmlns:a16="http://schemas.microsoft.com/office/drawing/2014/main" val="10003"/>
                  </a:ext>
                </a:extLst>
              </a:tr>
              <a:tr h="1504868">
                <a:tc>
                  <a:txBody>
                    <a:bodyPr/>
                    <a:lstStyle/>
                    <a:p>
                      <a:pPr>
                        <a:spcAft>
                          <a:spcPts val="0"/>
                        </a:spcAft>
                      </a:pPr>
                      <a:r>
                        <a:rPr lang="en-AU" sz="2600" b="0">
                          <a:solidFill>
                            <a:schemeClr val="tx1"/>
                          </a:solidFill>
                          <a:effectLst/>
                        </a:rPr>
                        <a:t>Recommends - Noting</a:t>
                      </a:r>
                      <a:endParaRPr lang="en-US" sz="2800" b="0">
                        <a:solidFill>
                          <a:schemeClr val="tx1"/>
                        </a:solidFill>
                        <a:effectLst/>
                        <a:latin typeface="Times New Roman" charset="0"/>
                        <a:ea typeface="Times New Roman" charset="0"/>
                      </a:endParaRPr>
                    </a:p>
                  </a:txBody>
                  <a:tcPr marL="102048" marR="102048" marT="0" marB="0">
                    <a:noFill/>
                  </a:tcPr>
                </a:tc>
                <a:tc>
                  <a:txBody>
                    <a:bodyPr/>
                    <a:lstStyle/>
                    <a:p>
                      <a:pPr algn="ctr">
                        <a:spcAft>
                          <a:spcPts val="0"/>
                        </a:spcAft>
                      </a:pPr>
                      <a:r>
                        <a:rPr lang="en-AU" sz="2600" b="0" dirty="0">
                          <a:solidFill>
                            <a:schemeClr val="tx1"/>
                          </a:solidFill>
                          <a:effectLst/>
                        </a:rPr>
                        <a:t>Recommends – direction for further work</a:t>
                      </a:r>
                      <a:endParaRPr lang="en-US" sz="2800" b="0" dirty="0">
                        <a:solidFill>
                          <a:schemeClr val="tx1"/>
                        </a:solidFill>
                        <a:effectLst/>
                        <a:latin typeface="Times New Roman" charset="0"/>
                        <a:ea typeface="Times New Roman" charset="0"/>
                      </a:endParaRPr>
                    </a:p>
                  </a:txBody>
                  <a:tcPr marL="102048" marR="102048" marT="0" marB="0">
                    <a:noFill/>
                  </a:tcPr>
                </a:tc>
                <a:tc>
                  <a:txBody>
                    <a:bodyPr/>
                    <a:lstStyle/>
                    <a:p>
                      <a:pPr algn="r">
                        <a:spcAft>
                          <a:spcPts val="0"/>
                        </a:spcAft>
                      </a:pPr>
                      <a:r>
                        <a:rPr lang="en-AU" sz="2600" b="0" dirty="0">
                          <a:solidFill>
                            <a:schemeClr val="tx1"/>
                          </a:solidFill>
                          <a:effectLst/>
                        </a:rPr>
                        <a:t>Recommends – action to implement change</a:t>
                      </a:r>
                      <a:endParaRPr lang="en-US" sz="2800" b="0" dirty="0">
                        <a:solidFill>
                          <a:schemeClr val="tx1"/>
                        </a:solidFill>
                        <a:effectLst/>
                        <a:latin typeface="Times New Roman" charset="0"/>
                        <a:ea typeface="Times New Roman" charset="0"/>
                      </a:endParaRPr>
                    </a:p>
                  </a:txBody>
                  <a:tcPr marL="102048" marR="102048" marT="0" marB="0">
                    <a:noFill/>
                  </a:tcPr>
                </a:tc>
                <a:extLst>
                  <a:ext uri="{0D108BD9-81ED-4DB2-BD59-A6C34878D82A}">
                    <a16:rowId xmlns:a16="http://schemas.microsoft.com/office/drawing/2014/main" val="10004"/>
                  </a:ext>
                </a:extLst>
              </a:tr>
            </a:tbl>
          </a:graphicData>
        </a:graphic>
      </p:graphicFrame>
      <p:grpSp>
        <p:nvGrpSpPr>
          <p:cNvPr id="5" name="Group 4">
            <a:extLst>
              <a:ext uri="{FF2B5EF4-FFF2-40B4-BE49-F238E27FC236}">
                <a16:creationId xmlns:a16="http://schemas.microsoft.com/office/drawing/2014/main" id="{C4B73D72-C208-1378-F1CE-3213D829EB62}"/>
              </a:ext>
            </a:extLst>
          </p:cNvPr>
          <p:cNvGrpSpPr/>
          <p:nvPr/>
        </p:nvGrpSpPr>
        <p:grpSpPr>
          <a:xfrm>
            <a:off x="5126183" y="9829134"/>
            <a:ext cx="16458282" cy="1643422"/>
            <a:chOff x="457200" y="4997694"/>
            <a:chExt cx="8441911" cy="821711"/>
          </a:xfrm>
        </p:grpSpPr>
        <p:grpSp>
          <p:nvGrpSpPr>
            <p:cNvPr id="6" name="Group 5">
              <a:extLst>
                <a:ext uri="{FF2B5EF4-FFF2-40B4-BE49-F238E27FC236}">
                  <a16:creationId xmlns:a16="http://schemas.microsoft.com/office/drawing/2014/main" id="{7F031D04-E1FB-8604-273A-0F363DE3BA20}"/>
                </a:ext>
              </a:extLst>
            </p:cNvPr>
            <p:cNvGrpSpPr>
              <a:grpSpLocks noChangeAspect="1"/>
            </p:cNvGrpSpPr>
            <p:nvPr/>
          </p:nvGrpSpPr>
          <p:grpSpPr bwMode="auto">
            <a:xfrm>
              <a:off x="457200" y="4997694"/>
              <a:ext cx="8441911" cy="821711"/>
              <a:chOff x="2527" y="2775"/>
              <a:chExt cx="7200" cy="1080"/>
            </a:xfrm>
          </p:grpSpPr>
          <p:sp>
            <p:nvSpPr>
              <p:cNvPr id="9" name="AutoShape 3">
                <a:extLst>
                  <a:ext uri="{FF2B5EF4-FFF2-40B4-BE49-F238E27FC236}">
                    <a16:creationId xmlns:a16="http://schemas.microsoft.com/office/drawing/2014/main" id="{7F90E3F5-4968-37D8-E094-7118DBC00CFE}"/>
                  </a:ext>
                </a:extLst>
              </p:cNvPr>
              <p:cNvSpPr>
                <a:spLocks noChangeAspect="1" noChangeArrowheads="1" noTextEdit="1"/>
              </p:cNvSpPr>
              <p:nvPr/>
            </p:nvSpPr>
            <p:spPr bwMode="auto">
              <a:xfrm>
                <a:off x="2527" y="2775"/>
                <a:ext cx="720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2880" tIns="91440" rIns="182880" bIns="91440" anchor="t" anchorCtr="0" upright="1">
                <a:noAutofit/>
              </a:bodyPr>
              <a:lstStyle/>
              <a:p>
                <a:endParaRPr lang="en-GB" sz="3200"/>
              </a:p>
            </p:txBody>
          </p:sp>
          <p:grpSp>
            <p:nvGrpSpPr>
              <p:cNvPr id="10" name="Group 9">
                <a:extLst>
                  <a:ext uri="{FF2B5EF4-FFF2-40B4-BE49-F238E27FC236}">
                    <a16:creationId xmlns:a16="http://schemas.microsoft.com/office/drawing/2014/main" id="{A5999929-50D8-8D96-3930-5D28E295FCF3}"/>
                  </a:ext>
                </a:extLst>
              </p:cNvPr>
              <p:cNvGrpSpPr>
                <a:grpSpLocks/>
              </p:cNvGrpSpPr>
              <p:nvPr/>
            </p:nvGrpSpPr>
            <p:grpSpPr bwMode="auto">
              <a:xfrm>
                <a:off x="2699" y="3174"/>
                <a:ext cx="6016" cy="549"/>
                <a:chOff x="2699" y="3174"/>
                <a:chExt cx="6016" cy="549"/>
              </a:xfrm>
            </p:grpSpPr>
            <p:sp>
              <p:nvSpPr>
                <p:cNvPr id="11" name="Text Box 5">
                  <a:extLst>
                    <a:ext uri="{FF2B5EF4-FFF2-40B4-BE49-F238E27FC236}">
                      <a16:creationId xmlns:a16="http://schemas.microsoft.com/office/drawing/2014/main" id="{EF3B8D6D-48DE-B22C-E96D-9A40D673EB41}"/>
                    </a:ext>
                  </a:extLst>
                </p:cNvPr>
                <p:cNvSpPr txBox="1">
                  <a:spLocks noChangeArrowheads="1"/>
                </p:cNvSpPr>
                <p:nvPr/>
              </p:nvSpPr>
              <p:spPr bwMode="auto">
                <a:xfrm>
                  <a:off x="2699" y="3236"/>
                  <a:ext cx="1200"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2880" tIns="91440" rIns="182880" bIns="91440" anchor="t" anchorCtr="0" upright="1">
                  <a:noAutofit/>
                </a:bodyPr>
                <a:lstStyle/>
                <a:p>
                  <a:r>
                    <a:rPr lang="en-AU" sz="3200" dirty="0">
                      <a:latin typeface="Arial" panose="020B0604020202020204" pitchFamily="34" charset="0"/>
                      <a:ea typeface="Times New Roman" panose="02020603050405020304" pitchFamily="18" charset="0"/>
                      <a:cs typeface="Times New Roman" panose="02020603050405020304" pitchFamily="18" charset="0"/>
                    </a:rPr>
                    <a:t>INFORM</a:t>
                  </a:r>
                  <a:endParaRPr lang="en-AU" sz="3200" dirty="0">
                    <a:latin typeface="Times New Roman" panose="02020603050405020304" pitchFamily="18" charset="0"/>
                    <a:ea typeface="Times New Roman" panose="02020603050405020304" pitchFamily="18" charset="0"/>
                  </a:endParaRPr>
                </a:p>
              </p:txBody>
            </p:sp>
            <p:sp>
              <p:nvSpPr>
                <p:cNvPr id="12" name="Text Box 6">
                  <a:extLst>
                    <a:ext uri="{FF2B5EF4-FFF2-40B4-BE49-F238E27FC236}">
                      <a16:creationId xmlns:a16="http://schemas.microsoft.com/office/drawing/2014/main" id="{1BF34AC7-E0CC-13C4-E9E0-048B1D0F8D03}"/>
                    </a:ext>
                  </a:extLst>
                </p:cNvPr>
                <p:cNvSpPr txBox="1">
                  <a:spLocks noChangeArrowheads="1"/>
                </p:cNvSpPr>
                <p:nvPr/>
              </p:nvSpPr>
              <p:spPr bwMode="auto">
                <a:xfrm>
                  <a:off x="6300" y="3259"/>
                  <a:ext cx="1037"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2880" tIns="91440" rIns="182880" bIns="91440" anchor="t" anchorCtr="0" upright="1">
                  <a:noAutofit/>
                </a:bodyPr>
                <a:lstStyle/>
                <a:p>
                  <a:r>
                    <a:rPr lang="en-AU" sz="3200" dirty="0">
                      <a:latin typeface="Arial" panose="020B0604020202020204" pitchFamily="34" charset="0"/>
                      <a:ea typeface="Times New Roman" panose="02020603050405020304" pitchFamily="18" charset="0"/>
                      <a:cs typeface="Times New Roman" panose="02020603050405020304" pitchFamily="18" charset="0"/>
                    </a:rPr>
                    <a:t>DECIDE</a:t>
                  </a:r>
                  <a:endParaRPr lang="en-AU" sz="3200" dirty="0">
                    <a:latin typeface="Times New Roman" panose="02020603050405020304" pitchFamily="18" charset="0"/>
                    <a:ea typeface="Times New Roman" panose="02020603050405020304" pitchFamily="18" charset="0"/>
                  </a:endParaRPr>
                </a:p>
              </p:txBody>
            </p:sp>
            <p:sp>
              <p:nvSpPr>
                <p:cNvPr id="13" name="Text Box 7">
                  <a:extLst>
                    <a:ext uri="{FF2B5EF4-FFF2-40B4-BE49-F238E27FC236}">
                      <a16:creationId xmlns:a16="http://schemas.microsoft.com/office/drawing/2014/main" id="{87623B5F-0E52-1CBB-B40D-D2A234D7B64F}"/>
                    </a:ext>
                  </a:extLst>
                </p:cNvPr>
                <p:cNvSpPr txBox="1">
                  <a:spLocks noChangeArrowheads="1"/>
                </p:cNvSpPr>
                <p:nvPr/>
              </p:nvSpPr>
              <p:spPr bwMode="auto">
                <a:xfrm>
                  <a:off x="8020" y="3236"/>
                  <a:ext cx="695" cy="4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2880" tIns="91440" rIns="182880" bIns="91440" anchor="t" anchorCtr="0" upright="1">
                  <a:noAutofit/>
                </a:bodyPr>
                <a:lstStyle/>
                <a:p>
                  <a:r>
                    <a:rPr lang="en-AU" sz="3200" dirty="0">
                      <a:latin typeface="Arial" panose="020B0604020202020204" pitchFamily="34" charset="0"/>
                      <a:ea typeface="Times New Roman" panose="02020603050405020304" pitchFamily="18" charset="0"/>
                      <a:cs typeface="Times New Roman" panose="02020603050405020304" pitchFamily="18" charset="0"/>
                    </a:rPr>
                    <a:t>ACT</a:t>
                  </a:r>
                  <a:endParaRPr lang="en-AU" sz="3200" dirty="0">
                    <a:latin typeface="Times New Roman" panose="02020603050405020304" pitchFamily="18" charset="0"/>
                    <a:ea typeface="Times New Roman" panose="02020603050405020304" pitchFamily="18" charset="0"/>
                  </a:endParaRPr>
                </a:p>
              </p:txBody>
            </p:sp>
            <p:sp>
              <p:nvSpPr>
                <p:cNvPr id="14" name="AutoShape 8">
                  <a:extLst>
                    <a:ext uri="{FF2B5EF4-FFF2-40B4-BE49-F238E27FC236}">
                      <a16:creationId xmlns:a16="http://schemas.microsoft.com/office/drawing/2014/main" id="{4A2710A2-F2EB-67C7-B8DC-435007292115}"/>
                    </a:ext>
                  </a:extLst>
                </p:cNvPr>
                <p:cNvSpPr>
                  <a:spLocks noChangeArrowheads="1"/>
                </p:cNvSpPr>
                <p:nvPr/>
              </p:nvSpPr>
              <p:spPr bwMode="auto">
                <a:xfrm>
                  <a:off x="3774" y="3174"/>
                  <a:ext cx="496" cy="462"/>
                </a:xfrm>
                <a:prstGeom prst="rightArrow">
                  <a:avLst>
                    <a:gd name="adj1" fmla="val 50000"/>
                    <a:gd name="adj2" fmla="val 40584"/>
                  </a:avLst>
                </a:prstGeom>
                <a:solidFill>
                  <a:srgbClr val="FF6600"/>
                </a:solidFill>
                <a:ln w="9525">
                  <a:solidFill>
                    <a:srgbClr val="FF6600"/>
                  </a:solidFill>
                  <a:miter lim="800000"/>
                  <a:headEnd/>
                  <a:tailEnd/>
                </a:ln>
              </p:spPr>
              <p:txBody>
                <a:bodyPr rot="0" vert="horz" wrap="square" lIns="182880" tIns="91440" rIns="182880" bIns="91440" anchor="t" anchorCtr="0" upright="1">
                  <a:noAutofit/>
                </a:bodyPr>
                <a:lstStyle/>
                <a:p>
                  <a:endParaRPr lang="en-GB" sz="3200"/>
                </a:p>
              </p:txBody>
            </p:sp>
            <p:sp>
              <p:nvSpPr>
                <p:cNvPr id="15" name="AutoShape 9">
                  <a:extLst>
                    <a:ext uri="{FF2B5EF4-FFF2-40B4-BE49-F238E27FC236}">
                      <a16:creationId xmlns:a16="http://schemas.microsoft.com/office/drawing/2014/main" id="{25FA2937-17FA-4483-D9DA-B914680B7E5C}"/>
                    </a:ext>
                  </a:extLst>
                </p:cNvPr>
                <p:cNvSpPr>
                  <a:spLocks noChangeArrowheads="1"/>
                </p:cNvSpPr>
                <p:nvPr/>
              </p:nvSpPr>
              <p:spPr bwMode="auto">
                <a:xfrm>
                  <a:off x="7343" y="3197"/>
                  <a:ext cx="558" cy="462"/>
                </a:xfrm>
                <a:prstGeom prst="rightArrow">
                  <a:avLst>
                    <a:gd name="adj1" fmla="val 50000"/>
                    <a:gd name="adj2" fmla="val 40584"/>
                  </a:avLst>
                </a:prstGeom>
                <a:solidFill>
                  <a:srgbClr val="FF6600"/>
                </a:solidFill>
                <a:ln w="9525">
                  <a:solidFill>
                    <a:srgbClr val="FF6600"/>
                  </a:solidFill>
                  <a:miter lim="800000"/>
                  <a:headEnd/>
                  <a:tailEnd/>
                </a:ln>
              </p:spPr>
              <p:txBody>
                <a:bodyPr rot="0" vert="horz" wrap="square" lIns="182880" tIns="91440" rIns="182880" bIns="91440" anchor="t" anchorCtr="0" upright="1">
                  <a:noAutofit/>
                </a:bodyPr>
                <a:lstStyle/>
                <a:p>
                  <a:endParaRPr lang="en-GB" sz="3200"/>
                </a:p>
              </p:txBody>
            </p:sp>
          </p:grpSp>
        </p:grpSp>
        <p:sp>
          <p:nvSpPr>
            <p:cNvPr id="7" name="Text Box 6">
              <a:extLst>
                <a:ext uri="{FF2B5EF4-FFF2-40B4-BE49-F238E27FC236}">
                  <a16:creationId xmlns:a16="http://schemas.microsoft.com/office/drawing/2014/main" id="{4AF9F6D3-D4DA-F83E-63D3-28367D776883}"/>
                </a:ext>
              </a:extLst>
            </p:cNvPr>
            <p:cNvSpPr txBox="1">
              <a:spLocks noChangeArrowheads="1"/>
            </p:cNvSpPr>
            <p:nvPr/>
          </p:nvSpPr>
          <p:spPr bwMode="auto">
            <a:xfrm>
              <a:off x="2686771" y="5352614"/>
              <a:ext cx="1216369" cy="3435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2880" tIns="91440" rIns="182880" bIns="91440" anchor="t" anchorCtr="0" upright="1">
              <a:noAutofit/>
            </a:bodyPr>
            <a:lstStyle/>
            <a:p>
              <a:r>
                <a:rPr lang="en-AU" sz="3200" dirty="0">
                  <a:latin typeface="Arial" panose="020B0604020202020204" pitchFamily="34" charset="0"/>
                  <a:ea typeface="Times New Roman" panose="02020603050405020304" pitchFamily="18" charset="0"/>
                  <a:cs typeface="Times New Roman" panose="02020603050405020304" pitchFamily="18" charset="0"/>
                </a:rPr>
                <a:t>DISCERN</a:t>
              </a:r>
              <a:endParaRPr lang="en-AU" sz="3200" dirty="0">
                <a:latin typeface="Times New Roman" panose="02020603050405020304" pitchFamily="18" charset="0"/>
                <a:ea typeface="Times New Roman" panose="02020603050405020304" pitchFamily="18" charset="0"/>
              </a:endParaRPr>
            </a:p>
          </p:txBody>
        </p:sp>
        <p:sp>
          <p:nvSpPr>
            <p:cNvPr id="8" name="AutoShape 8">
              <a:extLst>
                <a:ext uri="{FF2B5EF4-FFF2-40B4-BE49-F238E27FC236}">
                  <a16:creationId xmlns:a16="http://schemas.microsoft.com/office/drawing/2014/main" id="{AEB6CBBD-1F28-DBF2-41F9-B46EF6D3AA78}"/>
                </a:ext>
              </a:extLst>
            </p:cNvPr>
            <p:cNvSpPr>
              <a:spLocks noChangeArrowheads="1"/>
            </p:cNvSpPr>
            <p:nvPr/>
          </p:nvSpPr>
          <p:spPr bwMode="auto">
            <a:xfrm>
              <a:off x="4096600" y="5328247"/>
              <a:ext cx="581555" cy="351510"/>
            </a:xfrm>
            <a:prstGeom prst="rightArrow">
              <a:avLst>
                <a:gd name="adj1" fmla="val 50000"/>
                <a:gd name="adj2" fmla="val 40584"/>
              </a:avLst>
            </a:prstGeom>
            <a:solidFill>
              <a:srgbClr val="FF6600"/>
            </a:solidFill>
            <a:ln w="9525">
              <a:solidFill>
                <a:srgbClr val="FF6600"/>
              </a:solidFill>
              <a:miter lim="800000"/>
              <a:headEnd/>
              <a:tailEnd/>
            </a:ln>
          </p:spPr>
          <p:txBody>
            <a:bodyPr rot="0" vert="horz" wrap="square" lIns="182880" tIns="91440" rIns="182880" bIns="91440" anchor="t" anchorCtr="0" upright="1">
              <a:noAutofit/>
            </a:bodyPr>
            <a:lstStyle/>
            <a:p>
              <a:endParaRPr lang="en-GB" sz="3200"/>
            </a:p>
          </p:txBody>
        </p:sp>
      </p:grpSp>
    </p:spTree>
    <p:extLst>
      <p:ext uri="{BB962C8B-B14F-4D97-AF65-F5344CB8AC3E}">
        <p14:creationId xmlns:p14="http://schemas.microsoft.com/office/powerpoint/2010/main" val="89284464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a:extLst>
              <a:ext uri="{FF2B5EF4-FFF2-40B4-BE49-F238E27FC236}">
                <a16:creationId xmlns:a16="http://schemas.microsoft.com/office/drawing/2014/main" id="{F8A11AA8-77E6-3400-F86A-7BFE8777E2B5}"/>
              </a:ext>
            </a:extLst>
          </p:cNvPr>
          <p:cNvSpPr>
            <a:spLocks/>
          </p:cNvSpPr>
          <p:nvPr/>
        </p:nvSpPr>
        <p:spPr bwMode="auto">
          <a:xfrm>
            <a:off x="3940969" y="4071937"/>
            <a:ext cx="15609094" cy="794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162558" bIns="0"/>
          <a:lstStyle>
            <a:lvl1pPr marL="342900" indent="-3429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anose="020B0300000000000000" pitchFamily="34" charset="-128"/>
                <a:sym typeface="Arial" panose="020B0604020202020204" pitchFamily="34" charset="0"/>
              </a:defRPr>
            </a:lvl9pPr>
          </a:lstStyle>
          <a:p>
            <a:pPr hangingPunct="1">
              <a:spcBef>
                <a:spcPts val="1125"/>
              </a:spcBef>
              <a:buSzPct val="125000"/>
              <a:buFont typeface="Arial" panose="020B0604020202020204" pitchFamily="34" charset="0"/>
              <a:buChar char="•"/>
            </a:pPr>
            <a:endParaRPr lang="en-US" altLang="en-US" sz="5625">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 name="Title 3">
            <a:extLst>
              <a:ext uri="{FF2B5EF4-FFF2-40B4-BE49-F238E27FC236}">
                <a16:creationId xmlns:a16="http://schemas.microsoft.com/office/drawing/2014/main" id="{50E70CC1-CCEF-A65E-16C0-CD5639DBBE27}"/>
              </a:ext>
            </a:extLst>
          </p:cNvPr>
          <p:cNvSpPr>
            <a:spLocks noGrp="1"/>
          </p:cNvSpPr>
          <p:nvPr>
            <p:ph type="title"/>
          </p:nvPr>
        </p:nvSpPr>
        <p:spPr>
          <a:xfrm>
            <a:off x="1220392" y="2077187"/>
            <a:ext cx="21943219" cy="2286000"/>
          </a:xfrm>
        </p:spPr>
        <p:txBody>
          <a:bodyPr/>
          <a:lstStyle/>
          <a:p>
            <a:r>
              <a:rPr lang="en-US" dirty="0"/>
              <a:t>Overview</a:t>
            </a:r>
          </a:p>
        </p:txBody>
      </p:sp>
      <p:sp>
        <p:nvSpPr>
          <p:cNvPr id="5" name="Content Placeholder 4">
            <a:extLst>
              <a:ext uri="{FF2B5EF4-FFF2-40B4-BE49-F238E27FC236}">
                <a16:creationId xmlns:a16="http://schemas.microsoft.com/office/drawing/2014/main" id="{96571073-ED39-42A2-A9B9-49BD3182949A}"/>
              </a:ext>
            </a:extLst>
          </p:cNvPr>
          <p:cNvSpPr>
            <a:spLocks noGrp="1"/>
          </p:cNvSpPr>
          <p:nvPr>
            <p:ph idx="1"/>
          </p:nvPr>
        </p:nvSpPr>
        <p:spPr>
          <a:xfrm>
            <a:off x="1220392" y="4528993"/>
            <a:ext cx="21943219" cy="7722540"/>
          </a:xfrm>
        </p:spPr>
        <p:txBody>
          <a:bodyPr/>
          <a:lstStyle/>
          <a:p>
            <a:pPr lvl="0"/>
            <a:r>
              <a:rPr lang="en-AU" dirty="0"/>
              <a:t>The purpose of our documents</a:t>
            </a:r>
          </a:p>
          <a:p>
            <a:pPr lvl="0"/>
            <a:r>
              <a:rPr lang="en-AU" b="1" dirty="0">
                <a:solidFill>
                  <a:schemeClr val="tx1"/>
                </a:solidFill>
              </a:rPr>
              <a:t>Our audience and the curse of knowledge</a:t>
            </a:r>
          </a:p>
          <a:p>
            <a:pPr lvl="0"/>
            <a:r>
              <a:rPr lang="en-AU" dirty="0"/>
              <a:t>Distinguishing content and method</a:t>
            </a:r>
          </a:p>
          <a:p>
            <a:pPr lvl="0"/>
            <a:r>
              <a:rPr lang="en-AU" dirty="0"/>
              <a:t>How we arrange content</a:t>
            </a:r>
          </a:p>
          <a:p>
            <a:pPr lvl="0"/>
            <a:r>
              <a:rPr lang="en-AU" dirty="0"/>
              <a:t>Method – how we go about writing</a:t>
            </a:r>
          </a:p>
          <a:p>
            <a:endParaRPr lang="en-US" dirty="0"/>
          </a:p>
        </p:txBody>
      </p:sp>
    </p:spTree>
    <p:extLst>
      <p:ext uri="{BB962C8B-B14F-4D97-AF65-F5344CB8AC3E}">
        <p14:creationId xmlns:p14="http://schemas.microsoft.com/office/powerpoint/2010/main" val="22298721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5C6B-46EA-B244-91DC-47F4C3D05DC9}"/>
              </a:ext>
            </a:extLst>
          </p:cNvPr>
          <p:cNvSpPr>
            <a:spLocks noGrp="1"/>
          </p:cNvSpPr>
          <p:nvPr>
            <p:ph type="title"/>
          </p:nvPr>
        </p:nvSpPr>
        <p:spPr/>
        <p:txBody>
          <a:bodyPr/>
          <a:lstStyle/>
          <a:p>
            <a:r>
              <a:rPr lang="en-US" dirty="0"/>
              <a:t>Beware the curse of knowledge</a:t>
            </a:r>
          </a:p>
        </p:txBody>
      </p:sp>
      <p:pic>
        <p:nvPicPr>
          <p:cNvPr id="14" name="Picture 13">
            <a:extLst>
              <a:ext uri="{FF2B5EF4-FFF2-40B4-BE49-F238E27FC236}">
                <a16:creationId xmlns:a16="http://schemas.microsoft.com/office/drawing/2014/main" id="{509801D9-2EDB-3A49-887D-E1857D1C35C7}"/>
              </a:ext>
            </a:extLst>
          </p:cNvPr>
          <p:cNvPicPr>
            <a:picLocks noChangeAspect="1"/>
          </p:cNvPicPr>
          <p:nvPr/>
        </p:nvPicPr>
        <p:blipFill>
          <a:blip r:embed="rId2"/>
          <a:stretch>
            <a:fillRect/>
          </a:stretch>
        </p:blipFill>
        <p:spPr>
          <a:xfrm>
            <a:off x="3505647" y="5635130"/>
            <a:ext cx="17372706" cy="3053796"/>
          </a:xfrm>
          <a:prstGeom prst="rect">
            <a:avLst/>
          </a:prstGeom>
        </p:spPr>
      </p:pic>
      <p:pic>
        <p:nvPicPr>
          <p:cNvPr id="15" name="Picture 14">
            <a:extLst>
              <a:ext uri="{FF2B5EF4-FFF2-40B4-BE49-F238E27FC236}">
                <a16:creationId xmlns:a16="http://schemas.microsoft.com/office/drawing/2014/main" id="{E78032B9-F50E-6044-864B-534612B582BC}"/>
              </a:ext>
            </a:extLst>
          </p:cNvPr>
          <p:cNvPicPr>
            <a:picLocks noChangeAspect="1"/>
          </p:cNvPicPr>
          <p:nvPr/>
        </p:nvPicPr>
        <p:blipFill>
          <a:blip r:embed="rId3"/>
          <a:stretch>
            <a:fillRect/>
          </a:stretch>
        </p:blipFill>
        <p:spPr>
          <a:xfrm>
            <a:off x="3594856" y="9960868"/>
            <a:ext cx="17283496" cy="2929792"/>
          </a:xfrm>
          <a:prstGeom prst="rect">
            <a:avLst/>
          </a:prstGeom>
        </p:spPr>
      </p:pic>
    </p:spTree>
    <p:extLst>
      <p:ext uri="{BB962C8B-B14F-4D97-AF65-F5344CB8AC3E}">
        <p14:creationId xmlns:p14="http://schemas.microsoft.com/office/powerpoint/2010/main" val="3138367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5C6B-46EA-B244-91DC-47F4C3D05DC9}"/>
              </a:ext>
            </a:extLst>
          </p:cNvPr>
          <p:cNvSpPr>
            <a:spLocks noGrp="1"/>
          </p:cNvSpPr>
          <p:nvPr>
            <p:ph type="title"/>
          </p:nvPr>
        </p:nvSpPr>
        <p:spPr/>
        <p:txBody>
          <a:bodyPr/>
          <a:lstStyle/>
          <a:p>
            <a:r>
              <a:rPr lang="en-US" dirty="0"/>
              <a:t>Beware the curse of knowledge</a:t>
            </a:r>
          </a:p>
        </p:txBody>
      </p:sp>
      <p:pic>
        <p:nvPicPr>
          <p:cNvPr id="4" name="Picture 3">
            <a:extLst>
              <a:ext uri="{FF2B5EF4-FFF2-40B4-BE49-F238E27FC236}">
                <a16:creationId xmlns:a16="http://schemas.microsoft.com/office/drawing/2014/main" id="{FE3FD7D8-3973-B24A-AF28-95E60DFF51F9}"/>
              </a:ext>
            </a:extLst>
          </p:cNvPr>
          <p:cNvPicPr>
            <a:picLocks noChangeAspect="1"/>
          </p:cNvPicPr>
          <p:nvPr/>
        </p:nvPicPr>
        <p:blipFill>
          <a:blip r:embed="rId2"/>
          <a:stretch>
            <a:fillRect/>
          </a:stretch>
        </p:blipFill>
        <p:spPr>
          <a:xfrm>
            <a:off x="2142527" y="5735780"/>
            <a:ext cx="19609787" cy="6089073"/>
          </a:xfrm>
          <a:prstGeom prst="rect">
            <a:avLst/>
          </a:prstGeom>
        </p:spPr>
      </p:pic>
    </p:spTree>
    <p:extLst>
      <p:ext uri="{BB962C8B-B14F-4D97-AF65-F5344CB8AC3E}">
        <p14:creationId xmlns:p14="http://schemas.microsoft.com/office/powerpoint/2010/main" val="3061001195"/>
      </p:ext>
    </p:extLst>
  </p:cSld>
  <p:clrMapOvr>
    <a:masterClrMapping/>
  </p:clrMapOvr>
  <p:transition/>
</p:sld>
</file>

<file path=ppt/theme/theme1.xml><?xml version="1.0" encoding="utf-8"?>
<a:theme xmlns:a="http://schemas.openxmlformats.org/drawingml/2006/main" name="IPAA SA Them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PAA SA Theme" id="{4B52D29D-901F-4D61-BBE7-33D9DD1A82CA}" vid="{E0FEE8A4-5E1B-410D-BA60-DA5DDD063345}"/>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F8D81643706B648894B2C3FE13894E2" ma:contentTypeVersion="13" ma:contentTypeDescription="Create a new document." ma:contentTypeScope="" ma:versionID="6dcf858bb893b00d92015382997710b5">
  <xsd:schema xmlns:xsd="http://www.w3.org/2001/XMLSchema" xmlns:xs="http://www.w3.org/2001/XMLSchema" xmlns:p="http://schemas.microsoft.com/office/2006/metadata/properties" xmlns:ns2="770d65c3-7c7c-4380-bd50-70df5e95ddcc" xmlns:ns3="8abfb3c5-a117-4a6e-afac-558f6f3a6acd" targetNamespace="http://schemas.microsoft.com/office/2006/metadata/properties" ma:root="true" ma:fieldsID="73e2d6c37308e8f3a71a58b5b6e65028" ns2:_="" ns3:_="">
    <xsd:import namespace="770d65c3-7c7c-4380-bd50-70df5e95ddcc"/>
    <xsd:import namespace="8abfb3c5-a117-4a6e-afac-558f6f3a6ac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0d65c3-7c7c-4380-bd50-70df5e95dd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0fb549bd-f1bf-4c0d-9318-48cb764019fa}" ma:internalName="TaxCatchAll" ma:showField="CatchAllData" ma:web="770d65c3-7c7c-4380-bd50-70df5e95ddc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bfb3c5-a117-4a6e-afac-558f6f3a6ac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5d55ae3-8572-4cb7-af58-e7b446a7c29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770d65c3-7c7c-4380-bd50-70df5e95ddcc">DVDDA55576SS-1789308693-13939</_dlc_DocId>
    <_dlc_DocIdUrl xmlns="770d65c3-7c7c-4380-bd50-70df5e95ddcc">
      <Url>https://ipaa.sharepoint.com/sites/IPAA/_layouts/15/DocIdRedir.aspx?ID=DVDDA55576SS-1789308693-13939</Url>
      <Description>DVDDA55576SS-1789308693-13939</Description>
    </_dlc_DocIdUrl>
    <TaxCatchAll xmlns="770d65c3-7c7c-4380-bd50-70df5e95ddcc" xsi:nil="true"/>
    <lcf76f155ced4ddcb4097134ff3c332f xmlns="8abfb3c5-a117-4a6e-afac-558f6f3a6acd">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799BD9-1164-48D4-8951-A63AABAC114E}">
  <ds:schemaRefs>
    <ds:schemaRef ds:uri="http://schemas.microsoft.com/sharepoint/events"/>
  </ds:schemaRefs>
</ds:datastoreItem>
</file>

<file path=customXml/itemProps2.xml><?xml version="1.0" encoding="utf-8"?>
<ds:datastoreItem xmlns:ds="http://schemas.openxmlformats.org/officeDocument/2006/customXml" ds:itemID="{15AFFD0F-6309-4517-8027-ABC3ED124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0d65c3-7c7c-4380-bd50-70df5e95ddcc"/>
    <ds:schemaRef ds:uri="8abfb3c5-a117-4a6e-afac-558f6f3a6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E25A9F-95AF-413F-84F2-09EB5991DCB7}">
  <ds:schemaRefs>
    <ds:schemaRef ds:uri="http://schemas.microsoft.com/office/2006/metadata/properties"/>
    <ds:schemaRef ds:uri="http://schemas.microsoft.com/office/infopath/2007/PartnerControls"/>
    <ds:schemaRef ds:uri="770d65c3-7c7c-4380-bd50-70df5e95ddcc"/>
    <ds:schemaRef ds:uri="8abfb3c5-a117-4a6e-afac-558f6f3a6acd"/>
  </ds:schemaRefs>
</ds:datastoreItem>
</file>

<file path=customXml/itemProps4.xml><?xml version="1.0" encoding="utf-8"?>
<ds:datastoreItem xmlns:ds="http://schemas.openxmlformats.org/officeDocument/2006/customXml" ds:itemID="{6F1A923E-038E-4132-9A26-3CC8DC117C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IPAA SA Theme</Template>
  <TotalTime>4625</TotalTime>
  <Words>2270</Words>
  <Application>Microsoft Macintosh PowerPoint</Application>
  <PresentationFormat>Custom</PresentationFormat>
  <Paragraphs>306</Paragraphs>
  <Slides>51</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4" baseType="lpstr">
      <vt:lpstr>Arial</vt:lpstr>
      <vt:lpstr>Calibri</vt:lpstr>
      <vt:lpstr>Century Gothic</vt:lpstr>
      <vt:lpstr>Frutiger Neue LT Pro Cn Regular</vt:lpstr>
      <vt:lpstr>Frutiger Next Pro Condensed</vt:lpstr>
      <vt:lpstr>Futura Std Light</vt:lpstr>
      <vt:lpstr>Helvetica Neue</vt:lpstr>
      <vt:lpstr>Helvetica Neue Light</vt:lpstr>
      <vt:lpstr>Segoe UI Historic</vt:lpstr>
      <vt:lpstr>Symbol</vt:lpstr>
      <vt:lpstr>Times New Roman</vt:lpstr>
      <vt:lpstr>IPAA SA Theme</vt:lpstr>
      <vt:lpstr>Document</vt:lpstr>
      <vt:lpstr>PowerPoint Presentation</vt:lpstr>
      <vt:lpstr>PowerPoint Presentation</vt:lpstr>
      <vt:lpstr>Overview</vt:lpstr>
      <vt:lpstr>Activity</vt:lpstr>
      <vt:lpstr>Ways to improve the assessment document</vt:lpstr>
      <vt:lpstr>Types of documents</vt:lpstr>
      <vt:lpstr>Overview</vt:lpstr>
      <vt:lpstr>Beware the curse of knowledge</vt:lpstr>
      <vt:lpstr>Beware the curse of knowledge</vt:lpstr>
      <vt:lpstr>Make a commitment to the concrete</vt:lpstr>
      <vt:lpstr>Converting our language</vt:lpstr>
      <vt:lpstr>Thoughts from writers who write about writing</vt:lpstr>
      <vt:lpstr>What decision makers want</vt:lpstr>
      <vt:lpstr>Overview</vt:lpstr>
      <vt:lpstr>Activity</vt:lpstr>
      <vt:lpstr>Content vs Method </vt:lpstr>
      <vt:lpstr>Overview</vt:lpstr>
      <vt:lpstr>Narrative Structure</vt:lpstr>
      <vt:lpstr>Write to tell or to discover</vt:lpstr>
      <vt:lpstr>Narrative Structures</vt:lpstr>
      <vt:lpstr>Templates</vt:lpstr>
      <vt:lpstr>Pyramid for information papers</vt:lpstr>
      <vt:lpstr>PRAISE narrative structure</vt:lpstr>
      <vt:lpstr>Beware paralysis by analysis</vt:lpstr>
      <vt:lpstr>Overview</vt:lpstr>
      <vt:lpstr>Beware 90% complete but 50% to go</vt:lpstr>
      <vt:lpstr>Beware 90% complete but 50% to go</vt:lpstr>
      <vt:lpstr>Activity</vt:lpstr>
      <vt:lpstr>Rethinking our use of time</vt:lpstr>
      <vt:lpstr>Initiate a mid point review</vt:lpstr>
      <vt:lpstr>Author as project manager</vt:lpstr>
      <vt:lpstr>First (your) draft – Second (their) draft – Third (quality) draft</vt:lpstr>
      <vt:lpstr>No time for writer’s block</vt:lpstr>
      <vt:lpstr>Editing Activity</vt:lpstr>
      <vt:lpstr>Editing</vt:lpstr>
      <vt:lpstr>Editing</vt:lpstr>
      <vt:lpstr>Style guide</vt:lpstr>
      <vt:lpstr>Style Guide</vt:lpstr>
      <vt:lpstr>Allow time to summarise</vt:lpstr>
      <vt:lpstr>PowerPoint Presentation</vt:lpstr>
      <vt:lpstr>Narrative</vt:lpstr>
      <vt:lpstr>Choices</vt:lpstr>
      <vt:lpstr>Present numbers to reveal patterns</vt:lpstr>
      <vt:lpstr>Present numbers to reveal gaps</vt:lpstr>
      <vt:lpstr>Present numbers to build a story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Oosthuizen</dc:creator>
  <cp:lastModifiedBy>Mark Priadko</cp:lastModifiedBy>
  <cp:revision>81</cp:revision>
  <dcterms:modified xsi:type="dcterms:W3CDTF">2025-08-29T03:10:37Z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0x010100EF8D81643706B648894B2C3FE13894E2</vt:lpwstr>
  </property>
  <property fmtid="{D5CDD505-2E9C-101B-9397-08002B2CF9AE}" pid="3" name="_dlc_DocIdItemGuid">
    <vt:lpwstr>0091344a-0d8c-423e-ac4b-4f4c87c809dc</vt:lpwstr>
  </property>
</Properties>
</file>